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939" r:id="rId3"/>
    <p:sldId id="259" r:id="rId4"/>
    <p:sldId id="5940" r:id="rId5"/>
    <p:sldId id="5941" r:id="rId6"/>
    <p:sldId id="5952" r:id="rId7"/>
    <p:sldId id="5942" r:id="rId8"/>
    <p:sldId id="5943" r:id="rId9"/>
    <p:sldId id="5944" r:id="rId10"/>
    <p:sldId id="5946" r:id="rId11"/>
    <p:sldId id="5950" r:id="rId12"/>
    <p:sldId id="5951" r:id="rId13"/>
    <p:sldId id="258" r:id="rId14"/>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D/FiGcITKraHs5adO2vnA==" hashData="CW2d2S8qWlpEyKITrrfxliZigBDPgwPCEn/Pgr+hm8xqwjv7FxzkkZCyK6PA2GVSfPuP6RndCPY1t7vo21MW3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1DF"/>
    <a:srgbClr val="D1DBE1"/>
    <a:srgbClr val="0079B9"/>
    <a:srgbClr val="2C2C2C"/>
    <a:srgbClr val="626C72"/>
    <a:srgbClr val="131B24"/>
    <a:srgbClr val="F0D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618238-5A8D-4F3D-BE05-92686579150D}" v="1" dt="2023-05-04T12:22:19.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595"/>
  </p:normalViewPr>
  <p:slideViewPr>
    <p:cSldViewPr snapToGrid="0" snapToObjects="1">
      <p:cViewPr varScale="1">
        <p:scale>
          <a:sx n="62" d="100"/>
          <a:sy n="62" d="100"/>
        </p:scale>
        <p:origin x="8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5F27-3C32-1542-9091-DC30BA54C7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R"/>
          </a:p>
        </p:txBody>
      </p:sp>
      <p:sp>
        <p:nvSpPr>
          <p:cNvPr id="3" name="Subtitle 2">
            <a:extLst>
              <a:ext uri="{FF2B5EF4-FFF2-40B4-BE49-F238E27FC236}">
                <a16:creationId xmlns:a16="http://schemas.microsoft.com/office/drawing/2014/main" id="{743E7094-EEEB-5F4A-87FC-709A17D57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R"/>
          </a:p>
        </p:txBody>
      </p:sp>
      <p:sp>
        <p:nvSpPr>
          <p:cNvPr id="4" name="Date Placeholder 3">
            <a:extLst>
              <a:ext uri="{FF2B5EF4-FFF2-40B4-BE49-F238E27FC236}">
                <a16:creationId xmlns:a16="http://schemas.microsoft.com/office/drawing/2014/main" id="{D357BDFE-2F9B-B641-B769-093FA1FDE7FD}"/>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5" name="Footer Placeholder 4">
            <a:extLst>
              <a:ext uri="{FF2B5EF4-FFF2-40B4-BE49-F238E27FC236}">
                <a16:creationId xmlns:a16="http://schemas.microsoft.com/office/drawing/2014/main" id="{11CD0A8C-D7A0-9546-A875-6A9EE6ECD847}"/>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45941852-191D-014D-B213-98D7A35B1090}"/>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282512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5E5C-674B-CE4D-A564-CA458E3377D1}"/>
              </a:ext>
            </a:extLst>
          </p:cNvPr>
          <p:cNvSpPr>
            <a:spLocks noGrp="1"/>
          </p:cNvSpPr>
          <p:nvPr>
            <p:ph type="title"/>
          </p:nvPr>
        </p:nvSpPr>
        <p:spPr/>
        <p:txBody>
          <a:bodyPr/>
          <a:lstStyle/>
          <a:p>
            <a:r>
              <a:rPr lang="en-US"/>
              <a:t>Click to edit Master title style</a:t>
            </a:r>
            <a:endParaRPr lang="en-BR"/>
          </a:p>
        </p:txBody>
      </p:sp>
      <p:sp>
        <p:nvSpPr>
          <p:cNvPr id="3" name="Vertical Text Placeholder 2">
            <a:extLst>
              <a:ext uri="{FF2B5EF4-FFF2-40B4-BE49-F238E27FC236}">
                <a16:creationId xmlns:a16="http://schemas.microsoft.com/office/drawing/2014/main" id="{E08A4C34-6CD2-624A-9E1C-CBF4F8109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4" name="Date Placeholder 3">
            <a:extLst>
              <a:ext uri="{FF2B5EF4-FFF2-40B4-BE49-F238E27FC236}">
                <a16:creationId xmlns:a16="http://schemas.microsoft.com/office/drawing/2014/main" id="{40D6E7E0-19B5-7B44-926E-0020B84B9B99}"/>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5" name="Footer Placeholder 4">
            <a:extLst>
              <a:ext uri="{FF2B5EF4-FFF2-40B4-BE49-F238E27FC236}">
                <a16:creationId xmlns:a16="http://schemas.microsoft.com/office/drawing/2014/main" id="{621A7C43-6E9E-1942-971D-3C76701C6B4E}"/>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C90FA16E-6916-B948-A7C1-0424BCBCEFD3}"/>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251427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AF871-9120-6544-A570-39603245EC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R"/>
          </a:p>
        </p:txBody>
      </p:sp>
      <p:sp>
        <p:nvSpPr>
          <p:cNvPr id="3" name="Vertical Text Placeholder 2">
            <a:extLst>
              <a:ext uri="{FF2B5EF4-FFF2-40B4-BE49-F238E27FC236}">
                <a16:creationId xmlns:a16="http://schemas.microsoft.com/office/drawing/2014/main" id="{D41C743F-36B5-F943-BEBE-0BC9787D0F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4" name="Date Placeholder 3">
            <a:extLst>
              <a:ext uri="{FF2B5EF4-FFF2-40B4-BE49-F238E27FC236}">
                <a16:creationId xmlns:a16="http://schemas.microsoft.com/office/drawing/2014/main" id="{76B2F6E4-FF37-7F41-B96B-D7DE51EB6D34}"/>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5" name="Footer Placeholder 4">
            <a:extLst>
              <a:ext uri="{FF2B5EF4-FFF2-40B4-BE49-F238E27FC236}">
                <a16:creationId xmlns:a16="http://schemas.microsoft.com/office/drawing/2014/main" id="{F8389DDC-F913-D74D-B249-EFAB6489A3FA}"/>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8693E74B-D363-F543-B336-D99643FC32A2}"/>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121004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9CCCF-5CB2-7C45-87C5-F7F3AF97C8A1}"/>
              </a:ext>
            </a:extLst>
          </p:cNvPr>
          <p:cNvSpPr>
            <a:spLocks noGrp="1"/>
          </p:cNvSpPr>
          <p:nvPr>
            <p:ph type="title"/>
          </p:nvPr>
        </p:nvSpPr>
        <p:spPr/>
        <p:txBody>
          <a:bodyPr/>
          <a:lstStyle/>
          <a:p>
            <a:r>
              <a:rPr lang="en-US"/>
              <a:t>Click to edit Master title style</a:t>
            </a:r>
            <a:endParaRPr lang="en-BR"/>
          </a:p>
        </p:txBody>
      </p:sp>
      <p:sp>
        <p:nvSpPr>
          <p:cNvPr id="3" name="Content Placeholder 2">
            <a:extLst>
              <a:ext uri="{FF2B5EF4-FFF2-40B4-BE49-F238E27FC236}">
                <a16:creationId xmlns:a16="http://schemas.microsoft.com/office/drawing/2014/main" id="{466165AC-7B4B-FD4E-A9A0-422DBEC0E9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4" name="Date Placeholder 3">
            <a:extLst>
              <a:ext uri="{FF2B5EF4-FFF2-40B4-BE49-F238E27FC236}">
                <a16:creationId xmlns:a16="http://schemas.microsoft.com/office/drawing/2014/main" id="{4C32A733-E327-834C-8467-1D769AADAED1}"/>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5" name="Footer Placeholder 4">
            <a:extLst>
              <a:ext uri="{FF2B5EF4-FFF2-40B4-BE49-F238E27FC236}">
                <a16:creationId xmlns:a16="http://schemas.microsoft.com/office/drawing/2014/main" id="{112FBCFB-16DF-6B43-9710-8801C7AA32C3}"/>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2AC8A67E-A1D2-C543-8E7B-E77AA0D780C8}"/>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173002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D1FD-8CB0-8644-9080-C762AD4FAA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R"/>
          </a:p>
        </p:txBody>
      </p:sp>
      <p:sp>
        <p:nvSpPr>
          <p:cNvPr id="3" name="Text Placeholder 2">
            <a:extLst>
              <a:ext uri="{FF2B5EF4-FFF2-40B4-BE49-F238E27FC236}">
                <a16:creationId xmlns:a16="http://schemas.microsoft.com/office/drawing/2014/main" id="{C870D8B5-E17B-8444-AA59-CC02A0F7A2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6F4F4-964B-3243-8067-4FAB0C30DF06}"/>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5" name="Footer Placeholder 4">
            <a:extLst>
              <a:ext uri="{FF2B5EF4-FFF2-40B4-BE49-F238E27FC236}">
                <a16:creationId xmlns:a16="http://schemas.microsoft.com/office/drawing/2014/main" id="{B4BF0EC3-6655-974F-BD6D-2034F6390499}"/>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9C7BB1E9-7871-2D4B-877B-4C419EB672E3}"/>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405048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0766-6C43-4E4D-8DCD-823FB4460735}"/>
              </a:ext>
            </a:extLst>
          </p:cNvPr>
          <p:cNvSpPr>
            <a:spLocks noGrp="1"/>
          </p:cNvSpPr>
          <p:nvPr>
            <p:ph type="title"/>
          </p:nvPr>
        </p:nvSpPr>
        <p:spPr/>
        <p:txBody>
          <a:bodyPr/>
          <a:lstStyle/>
          <a:p>
            <a:r>
              <a:rPr lang="en-US"/>
              <a:t>Click to edit Master title style</a:t>
            </a:r>
            <a:endParaRPr lang="en-BR"/>
          </a:p>
        </p:txBody>
      </p:sp>
      <p:sp>
        <p:nvSpPr>
          <p:cNvPr id="3" name="Content Placeholder 2">
            <a:extLst>
              <a:ext uri="{FF2B5EF4-FFF2-40B4-BE49-F238E27FC236}">
                <a16:creationId xmlns:a16="http://schemas.microsoft.com/office/drawing/2014/main" id="{6F812C69-E148-C24C-B5B4-513DA47F2A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4" name="Content Placeholder 3">
            <a:extLst>
              <a:ext uri="{FF2B5EF4-FFF2-40B4-BE49-F238E27FC236}">
                <a16:creationId xmlns:a16="http://schemas.microsoft.com/office/drawing/2014/main" id="{41697EC1-A4F0-684D-A468-0DD469538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5" name="Date Placeholder 4">
            <a:extLst>
              <a:ext uri="{FF2B5EF4-FFF2-40B4-BE49-F238E27FC236}">
                <a16:creationId xmlns:a16="http://schemas.microsoft.com/office/drawing/2014/main" id="{A0CB9DF1-E6ED-C14F-ADB3-7ECBDB72B45B}"/>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6" name="Footer Placeholder 5">
            <a:extLst>
              <a:ext uri="{FF2B5EF4-FFF2-40B4-BE49-F238E27FC236}">
                <a16:creationId xmlns:a16="http://schemas.microsoft.com/office/drawing/2014/main" id="{AC90D383-0708-FE44-A41E-1673008F037E}"/>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ADB2AC72-820B-1840-A1D0-3D094067BC05}"/>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41448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E43C-C464-8141-AED3-264F675E10FC}"/>
              </a:ext>
            </a:extLst>
          </p:cNvPr>
          <p:cNvSpPr>
            <a:spLocks noGrp="1"/>
          </p:cNvSpPr>
          <p:nvPr>
            <p:ph type="title"/>
          </p:nvPr>
        </p:nvSpPr>
        <p:spPr>
          <a:xfrm>
            <a:off x="839788" y="365125"/>
            <a:ext cx="10515600" cy="1325563"/>
          </a:xfrm>
        </p:spPr>
        <p:txBody>
          <a:bodyPr/>
          <a:lstStyle/>
          <a:p>
            <a:r>
              <a:rPr lang="en-US"/>
              <a:t>Click to edit Master title style</a:t>
            </a:r>
            <a:endParaRPr lang="en-BR"/>
          </a:p>
        </p:txBody>
      </p:sp>
      <p:sp>
        <p:nvSpPr>
          <p:cNvPr id="3" name="Text Placeholder 2">
            <a:extLst>
              <a:ext uri="{FF2B5EF4-FFF2-40B4-BE49-F238E27FC236}">
                <a16:creationId xmlns:a16="http://schemas.microsoft.com/office/drawing/2014/main" id="{32CFBC93-830E-004B-8115-7E65426C6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8B15CD-826A-6D42-BE74-AF1D31F8F0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5" name="Text Placeholder 4">
            <a:extLst>
              <a:ext uri="{FF2B5EF4-FFF2-40B4-BE49-F238E27FC236}">
                <a16:creationId xmlns:a16="http://schemas.microsoft.com/office/drawing/2014/main" id="{E6F5EC68-4227-3D46-90FF-02ACCB6BB8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4303C-4F38-B54F-9CE1-F009D52615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7" name="Date Placeholder 6">
            <a:extLst>
              <a:ext uri="{FF2B5EF4-FFF2-40B4-BE49-F238E27FC236}">
                <a16:creationId xmlns:a16="http://schemas.microsoft.com/office/drawing/2014/main" id="{034D7821-96A2-6941-B54C-0D790ED019E9}"/>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8" name="Footer Placeholder 7">
            <a:extLst>
              <a:ext uri="{FF2B5EF4-FFF2-40B4-BE49-F238E27FC236}">
                <a16:creationId xmlns:a16="http://schemas.microsoft.com/office/drawing/2014/main" id="{A9238A68-541D-4048-826D-59093CA2B4CD}"/>
              </a:ext>
            </a:extLst>
          </p:cNvPr>
          <p:cNvSpPr>
            <a:spLocks noGrp="1"/>
          </p:cNvSpPr>
          <p:nvPr>
            <p:ph type="ftr" sz="quarter" idx="11"/>
          </p:nvPr>
        </p:nvSpPr>
        <p:spPr/>
        <p:txBody>
          <a:bodyPr/>
          <a:lstStyle/>
          <a:p>
            <a:endParaRPr lang="en-BR"/>
          </a:p>
        </p:txBody>
      </p:sp>
      <p:sp>
        <p:nvSpPr>
          <p:cNvPr id="9" name="Slide Number Placeholder 8">
            <a:extLst>
              <a:ext uri="{FF2B5EF4-FFF2-40B4-BE49-F238E27FC236}">
                <a16:creationId xmlns:a16="http://schemas.microsoft.com/office/drawing/2014/main" id="{2D1965BA-3E8F-234A-9EEF-94A5423892FB}"/>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350176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7606-BDA6-A04C-906F-860F131A8804}"/>
              </a:ext>
            </a:extLst>
          </p:cNvPr>
          <p:cNvSpPr>
            <a:spLocks noGrp="1"/>
          </p:cNvSpPr>
          <p:nvPr>
            <p:ph type="title"/>
          </p:nvPr>
        </p:nvSpPr>
        <p:spPr/>
        <p:txBody>
          <a:bodyPr/>
          <a:lstStyle/>
          <a:p>
            <a:r>
              <a:rPr lang="en-US"/>
              <a:t>Click to edit Master title style</a:t>
            </a:r>
            <a:endParaRPr lang="en-BR"/>
          </a:p>
        </p:txBody>
      </p:sp>
      <p:sp>
        <p:nvSpPr>
          <p:cNvPr id="3" name="Date Placeholder 2">
            <a:extLst>
              <a:ext uri="{FF2B5EF4-FFF2-40B4-BE49-F238E27FC236}">
                <a16:creationId xmlns:a16="http://schemas.microsoft.com/office/drawing/2014/main" id="{FC381632-4201-AE42-9CD4-BCE9053AF372}"/>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4" name="Footer Placeholder 3">
            <a:extLst>
              <a:ext uri="{FF2B5EF4-FFF2-40B4-BE49-F238E27FC236}">
                <a16:creationId xmlns:a16="http://schemas.microsoft.com/office/drawing/2014/main" id="{430B02D7-579C-F341-B32E-1CEA8BA1548B}"/>
              </a:ext>
            </a:extLst>
          </p:cNvPr>
          <p:cNvSpPr>
            <a:spLocks noGrp="1"/>
          </p:cNvSpPr>
          <p:nvPr>
            <p:ph type="ftr" sz="quarter" idx="11"/>
          </p:nvPr>
        </p:nvSpPr>
        <p:spPr/>
        <p:txBody>
          <a:bodyPr/>
          <a:lstStyle/>
          <a:p>
            <a:endParaRPr lang="en-BR"/>
          </a:p>
        </p:txBody>
      </p:sp>
      <p:sp>
        <p:nvSpPr>
          <p:cNvPr id="5" name="Slide Number Placeholder 4">
            <a:extLst>
              <a:ext uri="{FF2B5EF4-FFF2-40B4-BE49-F238E27FC236}">
                <a16:creationId xmlns:a16="http://schemas.microsoft.com/office/drawing/2014/main" id="{2D0097E7-0685-B645-B872-65AB095CA8F9}"/>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424549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AC0D5-ECCA-B74A-AC27-1726E54B8A11}"/>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3" name="Footer Placeholder 2">
            <a:extLst>
              <a:ext uri="{FF2B5EF4-FFF2-40B4-BE49-F238E27FC236}">
                <a16:creationId xmlns:a16="http://schemas.microsoft.com/office/drawing/2014/main" id="{2335A5EE-0BBC-9F4C-8AB3-3C6433C6D665}"/>
              </a:ext>
            </a:extLst>
          </p:cNvPr>
          <p:cNvSpPr>
            <a:spLocks noGrp="1"/>
          </p:cNvSpPr>
          <p:nvPr>
            <p:ph type="ftr" sz="quarter" idx="11"/>
          </p:nvPr>
        </p:nvSpPr>
        <p:spPr/>
        <p:txBody>
          <a:bodyPr/>
          <a:lstStyle/>
          <a:p>
            <a:endParaRPr lang="en-BR"/>
          </a:p>
        </p:txBody>
      </p:sp>
      <p:sp>
        <p:nvSpPr>
          <p:cNvPr id="4" name="Slide Number Placeholder 3">
            <a:extLst>
              <a:ext uri="{FF2B5EF4-FFF2-40B4-BE49-F238E27FC236}">
                <a16:creationId xmlns:a16="http://schemas.microsoft.com/office/drawing/2014/main" id="{673BCE87-384C-E641-83DE-480E7FE1D6B5}"/>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197119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7265-E83E-E74C-984C-B912CCBE0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R"/>
          </a:p>
        </p:txBody>
      </p:sp>
      <p:sp>
        <p:nvSpPr>
          <p:cNvPr id="3" name="Content Placeholder 2">
            <a:extLst>
              <a:ext uri="{FF2B5EF4-FFF2-40B4-BE49-F238E27FC236}">
                <a16:creationId xmlns:a16="http://schemas.microsoft.com/office/drawing/2014/main" id="{3D0DE35A-1C30-3044-8BEC-A9BFA371F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4" name="Text Placeholder 3">
            <a:extLst>
              <a:ext uri="{FF2B5EF4-FFF2-40B4-BE49-F238E27FC236}">
                <a16:creationId xmlns:a16="http://schemas.microsoft.com/office/drawing/2014/main" id="{205430CA-762E-CB46-AA31-1E00FD32D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A115D-255C-4D48-9207-404F14982608}"/>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6" name="Footer Placeholder 5">
            <a:extLst>
              <a:ext uri="{FF2B5EF4-FFF2-40B4-BE49-F238E27FC236}">
                <a16:creationId xmlns:a16="http://schemas.microsoft.com/office/drawing/2014/main" id="{7EF87DDB-052B-C84A-8355-2B511861AA46}"/>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BCDA8D7B-41A8-9E4A-B375-393680F38F0D}"/>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254497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24C86-015A-A440-98EA-7508B7EA3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R"/>
          </a:p>
        </p:txBody>
      </p:sp>
      <p:sp>
        <p:nvSpPr>
          <p:cNvPr id="3" name="Picture Placeholder 2">
            <a:extLst>
              <a:ext uri="{FF2B5EF4-FFF2-40B4-BE49-F238E27FC236}">
                <a16:creationId xmlns:a16="http://schemas.microsoft.com/office/drawing/2014/main" id="{8D3CCC61-3CD9-944F-8BBA-FB79E953E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R"/>
          </a:p>
        </p:txBody>
      </p:sp>
      <p:sp>
        <p:nvSpPr>
          <p:cNvPr id="4" name="Text Placeholder 3">
            <a:extLst>
              <a:ext uri="{FF2B5EF4-FFF2-40B4-BE49-F238E27FC236}">
                <a16:creationId xmlns:a16="http://schemas.microsoft.com/office/drawing/2014/main" id="{FB5C9982-0B08-8F40-BA83-A2FD1D4C9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A8801-C5FA-1144-9A8B-30795CC80D1E}"/>
              </a:ext>
            </a:extLst>
          </p:cNvPr>
          <p:cNvSpPr>
            <a:spLocks noGrp="1"/>
          </p:cNvSpPr>
          <p:nvPr>
            <p:ph type="dt" sz="half" idx="10"/>
          </p:nvPr>
        </p:nvSpPr>
        <p:spPr/>
        <p:txBody>
          <a:bodyPr/>
          <a:lstStyle/>
          <a:p>
            <a:fld id="{904186E8-828D-1640-A18C-8D9EF1569A4D}" type="datetimeFigureOut">
              <a:rPr lang="en-BR" smtClean="0"/>
              <a:t>05/04/2023</a:t>
            </a:fld>
            <a:endParaRPr lang="en-BR"/>
          </a:p>
        </p:txBody>
      </p:sp>
      <p:sp>
        <p:nvSpPr>
          <p:cNvPr id="6" name="Footer Placeholder 5">
            <a:extLst>
              <a:ext uri="{FF2B5EF4-FFF2-40B4-BE49-F238E27FC236}">
                <a16:creationId xmlns:a16="http://schemas.microsoft.com/office/drawing/2014/main" id="{6B3FB187-D59D-4F48-9F75-C8CBBADF9543}"/>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97CCCCEF-09C2-EF42-B5A3-8FA265BF7ECE}"/>
              </a:ext>
            </a:extLst>
          </p:cNvPr>
          <p:cNvSpPr>
            <a:spLocks noGrp="1"/>
          </p:cNvSpPr>
          <p:nvPr>
            <p:ph type="sldNum" sz="quarter" idx="12"/>
          </p:nvPr>
        </p:nvSpPr>
        <p:spPr/>
        <p:txBody>
          <a:bodyPr/>
          <a:lstStyle/>
          <a:p>
            <a:fld id="{C088E887-D54E-6F4B-AFAB-CB9256C047B8}" type="slidenum">
              <a:rPr lang="en-BR" smtClean="0"/>
              <a:t>‹#›</a:t>
            </a:fld>
            <a:endParaRPr lang="en-BR"/>
          </a:p>
        </p:txBody>
      </p:sp>
    </p:spTree>
    <p:extLst>
      <p:ext uri="{BB962C8B-B14F-4D97-AF65-F5344CB8AC3E}">
        <p14:creationId xmlns:p14="http://schemas.microsoft.com/office/powerpoint/2010/main" val="52572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FB432-4AF9-A149-9CE3-1DB50093F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BR" dirty="0"/>
          </a:p>
        </p:txBody>
      </p:sp>
      <p:sp>
        <p:nvSpPr>
          <p:cNvPr id="3" name="Text Placeholder 2">
            <a:extLst>
              <a:ext uri="{FF2B5EF4-FFF2-40B4-BE49-F238E27FC236}">
                <a16:creationId xmlns:a16="http://schemas.microsoft.com/office/drawing/2014/main" id="{F0D7E250-7374-B547-9A0B-0AB6A89CF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R"/>
          </a:p>
        </p:txBody>
      </p:sp>
      <p:sp>
        <p:nvSpPr>
          <p:cNvPr id="4" name="Date Placeholder 3">
            <a:extLst>
              <a:ext uri="{FF2B5EF4-FFF2-40B4-BE49-F238E27FC236}">
                <a16:creationId xmlns:a16="http://schemas.microsoft.com/office/drawing/2014/main" id="{44139F82-EB2C-C047-8293-8F861D516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131B24"/>
                </a:solidFill>
                <a:latin typeface="Arial" panose="020B0604020202020204" pitchFamily="34" charset="0"/>
                <a:cs typeface="Arial" panose="020B0604020202020204" pitchFamily="34" charset="0"/>
              </a:defRPr>
            </a:lvl1pPr>
          </a:lstStyle>
          <a:p>
            <a:fld id="{904186E8-828D-1640-A18C-8D9EF1569A4D}" type="datetimeFigureOut">
              <a:rPr lang="en-BR" smtClean="0"/>
              <a:pPr/>
              <a:t>05/04/2023</a:t>
            </a:fld>
            <a:endParaRPr lang="en-BR"/>
          </a:p>
        </p:txBody>
      </p:sp>
      <p:sp>
        <p:nvSpPr>
          <p:cNvPr id="5" name="Footer Placeholder 4">
            <a:extLst>
              <a:ext uri="{FF2B5EF4-FFF2-40B4-BE49-F238E27FC236}">
                <a16:creationId xmlns:a16="http://schemas.microsoft.com/office/drawing/2014/main" id="{2B0ECB68-C981-644F-9FC7-A843D2456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131B24"/>
                </a:solidFill>
                <a:latin typeface="Arial" panose="020B0604020202020204" pitchFamily="34" charset="0"/>
                <a:cs typeface="Arial" panose="020B0604020202020204" pitchFamily="34" charset="0"/>
              </a:defRPr>
            </a:lvl1pPr>
          </a:lstStyle>
          <a:p>
            <a:endParaRPr lang="en-BR"/>
          </a:p>
        </p:txBody>
      </p:sp>
      <p:sp>
        <p:nvSpPr>
          <p:cNvPr id="6" name="Slide Number Placeholder 5">
            <a:extLst>
              <a:ext uri="{FF2B5EF4-FFF2-40B4-BE49-F238E27FC236}">
                <a16:creationId xmlns:a16="http://schemas.microsoft.com/office/drawing/2014/main" id="{A5F0DBE0-5E13-DA4D-99EF-BFABFA097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31B24"/>
                </a:solidFill>
                <a:latin typeface="Arial" panose="020B0604020202020204" pitchFamily="34" charset="0"/>
                <a:cs typeface="Arial" panose="020B0604020202020204" pitchFamily="34" charset="0"/>
              </a:defRPr>
            </a:lvl1pPr>
          </a:lstStyle>
          <a:p>
            <a:fld id="{C088E887-D54E-6F4B-AFAB-CB9256C047B8}" type="slidenum">
              <a:rPr lang="en-BR" smtClean="0"/>
              <a:pPr/>
              <a:t>‹#›</a:t>
            </a:fld>
            <a:endParaRPr lang="en-BR"/>
          </a:p>
        </p:txBody>
      </p:sp>
    </p:spTree>
    <p:extLst>
      <p:ext uri="{BB962C8B-B14F-4D97-AF65-F5344CB8AC3E}">
        <p14:creationId xmlns:p14="http://schemas.microsoft.com/office/powerpoint/2010/main" val="4262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131B24"/>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1B2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1B2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1B2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1B2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1B2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rt, radar chart&#10;&#10;Description automatically generated">
            <a:extLst>
              <a:ext uri="{FF2B5EF4-FFF2-40B4-BE49-F238E27FC236}">
                <a16:creationId xmlns:a16="http://schemas.microsoft.com/office/drawing/2014/main" id="{27C27E36-5F7B-A04D-98DE-654A1BB7A15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8810846-ED5D-4249-AEFF-B3754D0894CE}"/>
              </a:ext>
            </a:extLst>
          </p:cNvPr>
          <p:cNvSpPr txBox="1"/>
          <p:nvPr/>
        </p:nvSpPr>
        <p:spPr>
          <a:xfrm>
            <a:off x="1371212" y="2613392"/>
            <a:ext cx="9052948" cy="954107"/>
          </a:xfrm>
          <a:prstGeom prst="rect">
            <a:avLst/>
          </a:prstGeom>
          <a:noFill/>
        </p:spPr>
        <p:txBody>
          <a:bodyPr wrap="square" rtlCol="0">
            <a:spAutoFit/>
          </a:bodyPr>
          <a:lstStyle/>
          <a:p>
            <a:r>
              <a:rPr lang="en-US" sz="2800" dirty="0">
                <a:solidFill>
                  <a:srgbClr val="2C2C2C"/>
                </a:solidFill>
                <a:latin typeface="Arial" panose="020B0604020202020204" pitchFamily="34" charset="0"/>
                <a:cs typeface="Arial" panose="020B0604020202020204" pitchFamily="34" charset="0"/>
              </a:rPr>
              <a:t>Options for people with uncontrolled epilepsy: </a:t>
            </a:r>
          </a:p>
          <a:p>
            <a:endParaRPr lang="en-BR" sz="2800" dirty="0">
              <a:solidFill>
                <a:srgbClr val="2C2C2C"/>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E8F240-AC44-A042-8420-B72619989310}"/>
              </a:ext>
            </a:extLst>
          </p:cNvPr>
          <p:cNvSpPr txBox="1"/>
          <p:nvPr/>
        </p:nvSpPr>
        <p:spPr>
          <a:xfrm>
            <a:off x="1371213" y="2986762"/>
            <a:ext cx="7299947" cy="1384995"/>
          </a:xfrm>
          <a:prstGeom prst="rect">
            <a:avLst/>
          </a:prstGeom>
          <a:noFill/>
        </p:spPr>
        <p:txBody>
          <a:bodyPr wrap="none" rtlCol="0">
            <a:spAutoFit/>
          </a:bodyPr>
          <a:lstStyle/>
          <a:p>
            <a:r>
              <a:rPr lang="en-US" sz="4200" b="1" dirty="0">
                <a:solidFill>
                  <a:srgbClr val="2C2C2C"/>
                </a:solidFill>
                <a:latin typeface="Arial Black" panose="020B0604020202020204" pitchFamily="34" charset="0"/>
                <a:cs typeface="Arial Black" panose="020B0604020202020204" pitchFamily="34" charset="0"/>
              </a:rPr>
              <a:t>One size does not fit all </a:t>
            </a:r>
          </a:p>
          <a:p>
            <a:endParaRPr lang="en-BR" sz="4200" b="1" dirty="0">
              <a:solidFill>
                <a:srgbClr val="2C2C2C"/>
              </a:solidFill>
              <a:latin typeface="Arial Black" panose="020B0604020202020204" pitchFamily="34" charset="0"/>
              <a:cs typeface="Arial Black" panose="020B0604020202020204" pitchFamily="34" charset="0"/>
            </a:endParaRPr>
          </a:p>
        </p:txBody>
      </p:sp>
      <p:sp>
        <p:nvSpPr>
          <p:cNvPr id="9" name="Rectangle 8">
            <a:extLst>
              <a:ext uri="{FF2B5EF4-FFF2-40B4-BE49-F238E27FC236}">
                <a16:creationId xmlns:a16="http://schemas.microsoft.com/office/drawing/2014/main" id="{B9338B3F-F74A-C745-8E50-92AD3975999F}"/>
              </a:ext>
            </a:extLst>
          </p:cNvPr>
          <p:cNvSpPr/>
          <p:nvPr/>
        </p:nvSpPr>
        <p:spPr>
          <a:xfrm>
            <a:off x="0" y="2497015"/>
            <a:ext cx="1043354" cy="1383324"/>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 name="Rectangle 9">
            <a:extLst>
              <a:ext uri="{FF2B5EF4-FFF2-40B4-BE49-F238E27FC236}">
                <a16:creationId xmlns:a16="http://schemas.microsoft.com/office/drawing/2014/main" id="{4BFCCA72-200A-BC4D-A53B-5AFE21E966B2}"/>
              </a:ext>
            </a:extLst>
          </p:cNvPr>
          <p:cNvSpPr/>
          <p:nvPr/>
        </p:nvSpPr>
        <p:spPr>
          <a:xfrm>
            <a:off x="0" y="-35170"/>
            <a:ext cx="128954" cy="689316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1" name="Picture 20">
            <a:extLst>
              <a:ext uri="{FF2B5EF4-FFF2-40B4-BE49-F238E27FC236}">
                <a16:creationId xmlns:a16="http://schemas.microsoft.com/office/drawing/2014/main" id="{B561DBB3-4D40-804C-B7BF-B81366445DCD}"/>
              </a:ext>
            </a:extLst>
          </p:cNvPr>
          <p:cNvPicPr>
            <a:picLocks noChangeAspect="1"/>
          </p:cNvPicPr>
          <p:nvPr/>
        </p:nvPicPr>
        <p:blipFill>
          <a:blip r:embed="rId3"/>
          <a:stretch>
            <a:fillRect/>
          </a:stretch>
        </p:blipFill>
        <p:spPr>
          <a:xfrm>
            <a:off x="7620558" y="5586736"/>
            <a:ext cx="4000918" cy="860957"/>
          </a:xfrm>
          <a:prstGeom prst="rect">
            <a:avLst/>
          </a:prstGeom>
        </p:spPr>
      </p:pic>
    </p:spTree>
    <p:extLst>
      <p:ext uri="{BB962C8B-B14F-4D97-AF65-F5344CB8AC3E}">
        <p14:creationId xmlns:p14="http://schemas.microsoft.com/office/powerpoint/2010/main" val="14563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0" y="437444"/>
            <a:ext cx="12192000" cy="6858000"/>
          </a:xfrm>
          <a:prstGeom prst="rect">
            <a:avLst/>
          </a:prstGeom>
        </p:spPr>
      </p:pic>
      <p:sp>
        <p:nvSpPr>
          <p:cNvPr id="15" name="CasellaDiTesto 14">
            <a:extLst>
              <a:ext uri="{FF2B5EF4-FFF2-40B4-BE49-F238E27FC236}">
                <a16:creationId xmlns:a16="http://schemas.microsoft.com/office/drawing/2014/main" id="{F05BBCB1-C4EF-4C87-8BE4-CC2B588D0339}"/>
              </a:ext>
            </a:extLst>
          </p:cNvPr>
          <p:cNvSpPr txBox="1"/>
          <p:nvPr/>
        </p:nvSpPr>
        <p:spPr>
          <a:xfrm>
            <a:off x="56603" y="6327565"/>
            <a:ext cx="12113623" cy="369332"/>
          </a:xfrm>
          <a:prstGeom prst="rect">
            <a:avLst/>
          </a:prstGeom>
          <a:noFill/>
        </p:spPr>
        <p:txBody>
          <a:bodyPr wrap="square" lIns="91440" tIns="45720" rIns="91440" bIns="45720" rtlCol="0" anchor="t">
            <a:spAutoFit/>
          </a:bodyPr>
          <a:lstStyle/>
          <a:p>
            <a:r>
              <a:rPr lang="it-IT" sz="900" dirty="0" err="1">
                <a:solidFill>
                  <a:schemeClr val="tx1"/>
                </a:solidFill>
                <a:cs typeface="Arial" panose="020B0604020202020204" pitchFamily="34" charset="0"/>
              </a:rPr>
              <a:t>Abbreviations</a:t>
            </a:r>
            <a:r>
              <a:rPr lang="it-IT" sz="900" dirty="0">
                <a:solidFill>
                  <a:schemeClr val="tx1"/>
                </a:solidFill>
                <a:cs typeface="Arial" panose="020B0604020202020204" pitchFamily="34" charset="0"/>
              </a:rPr>
              <a:t>: ASM, </a:t>
            </a:r>
            <a:r>
              <a:rPr lang="it-IT" sz="900" dirty="0" err="1">
                <a:solidFill>
                  <a:schemeClr val="tx1"/>
                </a:solidFill>
                <a:cs typeface="Arial" panose="020B0604020202020204" pitchFamily="34" charset="0"/>
              </a:rPr>
              <a:t>antiseizure</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medication</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eiASMs</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enzyme-inducing</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ASMs</a:t>
            </a:r>
            <a:endParaRPr lang="it-IT" sz="900" dirty="0">
              <a:solidFill>
                <a:schemeClr val="tx1"/>
              </a:solidFill>
              <a:cs typeface="Arial" panose="020B0604020202020204" pitchFamily="34" charset="0"/>
            </a:endParaRPr>
          </a:p>
          <a:p>
            <a:r>
              <a:rPr lang="it-IT" sz="900" b="1" dirty="0">
                <a:cs typeface="Arial"/>
              </a:rPr>
              <a:t>9</a:t>
            </a:r>
            <a:r>
              <a:rPr lang="it-IT" sz="900" dirty="0">
                <a:cs typeface="Arial"/>
              </a:rPr>
              <a:t>. Brodie MJ et al. </a:t>
            </a:r>
            <a:r>
              <a:rPr lang="it-IT" sz="900" dirty="0" err="1">
                <a:cs typeface="Arial"/>
              </a:rPr>
              <a:t>Epilepsia</a:t>
            </a:r>
            <a:r>
              <a:rPr lang="it-IT" sz="900" dirty="0">
                <a:cs typeface="Arial"/>
              </a:rPr>
              <a:t> (2013);54(1):11–27; </a:t>
            </a:r>
            <a:r>
              <a:rPr lang="it-IT" sz="900" b="1" dirty="0">
                <a:cs typeface="Arial"/>
              </a:rPr>
              <a:t>11</a:t>
            </a:r>
            <a:r>
              <a:rPr lang="it-IT" sz="900" dirty="0">
                <a:cs typeface="Arial"/>
              </a:rPr>
              <a:t>. Anderson S et al. </a:t>
            </a:r>
            <a:r>
              <a:rPr lang="it-IT" sz="900" dirty="0" err="1">
                <a:cs typeface="Arial"/>
              </a:rPr>
              <a:t>Epilepsy</a:t>
            </a:r>
            <a:r>
              <a:rPr lang="it-IT" sz="900" dirty="0">
                <a:cs typeface="Arial"/>
              </a:rPr>
              <a:t> &amp; </a:t>
            </a:r>
            <a:r>
              <a:rPr lang="it-IT" sz="900" dirty="0" err="1">
                <a:cs typeface="Arial"/>
              </a:rPr>
              <a:t>Behavior</a:t>
            </a:r>
            <a:r>
              <a:rPr lang="it-IT" sz="900" dirty="0">
                <a:cs typeface="Arial"/>
              </a:rPr>
              <a:t> (2021); 125: 108368 </a:t>
            </a:r>
            <a:endParaRPr lang="it-IT" sz="900" dirty="0">
              <a:cs typeface="Arial" panose="020B0604020202020204" pitchFamily="34" charset="0"/>
            </a:endParaRPr>
          </a:p>
        </p:txBody>
      </p:sp>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923330"/>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Considerations in selection of ASMs for people with uncontrolled epilepsy: </a:t>
            </a:r>
          </a:p>
          <a:p>
            <a:r>
              <a:rPr lang="en-US" b="1" cap="all" dirty="0">
                <a:solidFill>
                  <a:srgbClr val="2C2C2C"/>
                </a:solidFill>
                <a:latin typeface="Arial" panose="020B0604020202020204" pitchFamily="34" charset="0"/>
                <a:cs typeface="Arial" panose="020B0604020202020204" pitchFamily="34" charset="0"/>
              </a:rPr>
              <a:t>How to achieve the best outcomes</a:t>
            </a:r>
          </a:p>
          <a:p>
            <a:endParaRPr lang="en-US" b="1" cap="all" dirty="0">
              <a:solidFill>
                <a:srgbClr val="2C2C2C"/>
              </a:solidFill>
              <a:latin typeface="Arial" panose="020B0604020202020204" pitchFamily="34" charset="0"/>
              <a:cs typeface="Arial" panose="020B0604020202020204" pitchFamily="34" charset="0"/>
            </a:endParaRP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969613"/>
            <a:ext cx="10923144" cy="446276"/>
          </a:xfrm>
          <a:prstGeom prst="rect">
            <a:avLst/>
          </a:prstGeom>
          <a:noFill/>
        </p:spPr>
        <p:txBody>
          <a:bodyPr wrap="square" lIns="91440" tIns="45720" rIns="91440" bIns="45720" rtlCol="0" anchor="t">
            <a:spAutoFit/>
          </a:bodyPr>
          <a:lstStyle/>
          <a:p>
            <a:r>
              <a:rPr lang="en-US" sz="2300" b="1" cap="all" dirty="0">
                <a:solidFill>
                  <a:srgbClr val="2C2C2C"/>
                </a:solidFill>
                <a:latin typeface="Arial Black"/>
              </a:rPr>
              <a:t>can Avoidance of Hepatic Induction Drive ASM Choice? </a:t>
            </a:r>
            <a:endParaRPr lang="en-US" sz="2300" b="1" cap="all" dirty="0">
              <a:solidFill>
                <a:srgbClr val="2C2C2C"/>
              </a:solidFill>
              <a:latin typeface="Arial Black" panose="020B0604020202020204" pitchFamily="34" charset="0"/>
            </a:endParaRP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sp>
        <p:nvSpPr>
          <p:cNvPr id="5" name="CasellaDiTesto 4">
            <a:extLst>
              <a:ext uri="{FF2B5EF4-FFF2-40B4-BE49-F238E27FC236}">
                <a16:creationId xmlns:a16="http://schemas.microsoft.com/office/drawing/2014/main" id="{ED8ECD24-9E67-BDA5-995A-94832EDEAE58}"/>
              </a:ext>
            </a:extLst>
          </p:cNvPr>
          <p:cNvSpPr txBox="1"/>
          <p:nvPr/>
        </p:nvSpPr>
        <p:spPr>
          <a:xfrm>
            <a:off x="892627" y="1795918"/>
            <a:ext cx="9884229" cy="3008772"/>
          </a:xfrm>
          <a:prstGeom prst="rect">
            <a:avLst/>
          </a:prstGeom>
          <a:noFill/>
        </p:spPr>
        <p:txBody>
          <a:bodyPr wrap="square">
            <a:spAutoFit/>
          </a:bodyPr>
          <a:lstStyle/>
          <a:p>
            <a:pPr marL="285750" indent="-285750" hangingPunct="0">
              <a:lnSpc>
                <a:spcPct val="150000"/>
              </a:lnSpc>
              <a:buFont typeface="Arial" panose="020B0604020202020204" pitchFamily="34" charset="0"/>
              <a:buChar char="•"/>
            </a:pPr>
            <a:r>
              <a:rPr lang="en-US" sz="1600" kern="0" dirty="0">
                <a:cs typeface="Arial"/>
                <a:sym typeface="Arial"/>
              </a:rPr>
              <a:t>Clinical problems can occur due to pharmacokinetic interactions with other medications either on introduction of the inducer or due to its withdrawal. There is also increasing awareness of endogenous, mostly steroid, pathways, relevant in particular to vitamin D and cholesterol metabolism, which are targets for this process.</a:t>
            </a:r>
            <a:r>
              <a:rPr lang="en-US" sz="1600" kern="0" baseline="30000" dirty="0">
                <a:cs typeface="Arial"/>
                <a:sym typeface="Arial"/>
              </a:rPr>
              <a:t>9</a:t>
            </a:r>
          </a:p>
          <a:p>
            <a:pPr hangingPunct="0">
              <a:lnSpc>
                <a:spcPct val="150000"/>
              </a:lnSpc>
            </a:pPr>
            <a:endParaRPr lang="en-US" sz="1600" kern="0" dirty="0">
              <a:cs typeface="Arial"/>
              <a:sym typeface="Arial"/>
            </a:endParaRPr>
          </a:p>
          <a:p>
            <a:pPr marL="285750" indent="-285750" hangingPunct="0">
              <a:lnSpc>
                <a:spcPct val="150000"/>
              </a:lnSpc>
              <a:buFont typeface="Arial" panose="020B0604020202020204" pitchFamily="34" charset="0"/>
              <a:buChar char="•"/>
            </a:pPr>
            <a:r>
              <a:rPr lang="it-IT" sz="1600" b="1" kern="0" dirty="0">
                <a:cs typeface="Arial"/>
                <a:sym typeface="Arial"/>
              </a:rPr>
              <a:t>Women </a:t>
            </a:r>
            <a:r>
              <a:rPr lang="it-IT" sz="1600" b="1" kern="0" dirty="0" err="1">
                <a:cs typeface="Arial"/>
                <a:sym typeface="Arial"/>
              </a:rPr>
              <a:t>using</a:t>
            </a:r>
            <a:r>
              <a:rPr lang="it-IT" sz="1600" b="1" kern="0" dirty="0">
                <a:cs typeface="Arial"/>
                <a:sym typeface="Arial"/>
              </a:rPr>
              <a:t> </a:t>
            </a:r>
            <a:r>
              <a:rPr lang="it-IT" sz="1600" b="1" kern="0" dirty="0" err="1">
                <a:cs typeface="Arial"/>
                <a:sym typeface="Arial"/>
              </a:rPr>
              <a:t>systemic</a:t>
            </a:r>
            <a:r>
              <a:rPr lang="it-IT" sz="1600" b="1" kern="0" dirty="0">
                <a:cs typeface="Arial"/>
                <a:sym typeface="Arial"/>
              </a:rPr>
              <a:t> </a:t>
            </a:r>
            <a:r>
              <a:rPr lang="it-IT" sz="1600" b="1" kern="0" dirty="0" err="1">
                <a:cs typeface="Arial"/>
                <a:sym typeface="Arial"/>
              </a:rPr>
              <a:t>hormonal</a:t>
            </a:r>
            <a:r>
              <a:rPr lang="it-IT" sz="1600" b="1" kern="0" dirty="0">
                <a:cs typeface="Arial"/>
                <a:sym typeface="Arial"/>
              </a:rPr>
              <a:t> </a:t>
            </a:r>
            <a:r>
              <a:rPr lang="it-IT" sz="1600" b="1" kern="0" dirty="0" err="1">
                <a:cs typeface="Arial"/>
                <a:sym typeface="Arial"/>
              </a:rPr>
              <a:t>contraception</a:t>
            </a:r>
            <a:r>
              <a:rPr lang="it-IT" sz="1600" b="1" kern="0" dirty="0">
                <a:cs typeface="Arial"/>
                <a:sym typeface="Arial"/>
              </a:rPr>
              <a:t> </a:t>
            </a:r>
            <a:r>
              <a:rPr lang="it-IT" sz="1600" b="1" kern="0" dirty="0" err="1">
                <a:cs typeface="Arial"/>
                <a:sym typeface="Arial"/>
              </a:rPr>
              <a:t>combined</a:t>
            </a:r>
            <a:r>
              <a:rPr lang="it-IT" sz="1600" b="1" kern="0" dirty="0">
                <a:cs typeface="Arial"/>
                <a:sym typeface="Arial"/>
              </a:rPr>
              <a:t> with an </a:t>
            </a:r>
            <a:r>
              <a:rPr lang="it-IT" sz="1600" b="1" kern="0" dirty="0" err="1">
                <a:cs typeface="Arial"/>
                <a:sym typeface="Arial"/>
              </a:rPr>
              <a:t>enzyme-inducing</a:t>
            </a:r>
            <a:r>
              <a:rPr lang="it-IT" sz="1600" b="1" kern="0" dirty="0">
                <a:cs typeface="Arial"/>
                <a:sym typeface="Arial"/>
              </a:rPr>
              <a:t> </a:t>
            </a:r>
            <a:r>
              <a:rPr lang="it-IT" sz="1600" kern="0" dirty="0">
                <a:cs typeface="Arial"/>
                <a:sym typeface="Arial"/>
              </a:rPr>
              <a:t>(EI) </a:t>
            </a:r>
            <a:r>
              <a:rPr lang="it-IT" sz="1600" b="1" kern="0" dirty="0" err="1">
                <a:cs typeface="Arial"/>
                <a:sym typeface="Arial"/>
              </a:rPr>
              <a:t>antiseizure</a:t>
            </a:r>
            <a:r>
              <a:rPr lang="it-IT" sz="1600" b="1" kern="0" dirty="0">
                <a:cs typeface="Arial"/>
                <a:sym typeface="Arial"/>
              </a:rPr>
              <a:t> </a:t>
            </a:r>
            <a:r>
              <a:rPr lang="it-IT" sz="1600" b="1" kern="0" dirty="0" err="1">
                <a:cs typeface="Arial"/>
                <a:sym typeface="Arial"/>
              </a:rPr>
              <a:t>medication</a:t>
            </a:r>
            <a:r>
              <a:rPr lang="it-IT" sz="1600" b="1" kern="0" dirty="0">
                <a:cs typeface="Arial"/>
                <a:sym typeface="Arial"/>
              </a:rPr>
              <a:t> </a:t>
            </a:r>
            <a:r>
              <a:rPr lang="it-IT" sz="1600" kern="0" dirty="0">
                <a:cs typeface="Arial"/>
                <a:sym typeface="Arial"/>
              </a:rPr>
              <a:t>(</a:t>
            </a:r>
            <a:r>
              <a:rPr lang="it-IT" sz="1600" kern="0" dirty="0" err="1">
                <a:cs typeface="Arial"/>
                <a:sym typeface="Arial"/>
              </a:rPr>
              <a:t>such</a:t>
            </a:r>
            <a:r>
              <a:rPr lang="it-IT" sz="1600" kern="0" dirty="0">
                <a:cs typeface="Arial"/>
                <a:sym typeface="Arial"/>
              </a:rPr>
              <a:t> </a:t>
            </a:r>
            <a:r>
              <a:rPr lang="it-IT" sz="1600" kern="0" dirty="0" err="1">
                <a:cs typeface="Arial"/>
                <a:sym typeface="Arial"/>
              </a:rPr>
              <a:t>as</a:t>
            </a:r>
            <a:r>
              <a:rPr lang="it-IT" sz="1600" kern="0" dirty="0">
                <a:cs typeface="Arial"/>
                <a:sym typeface="Arial"/>
              </a:rPr>
              <a:t> </a:t>
            </a:r>
            <a:r>
              <a:rPr lang="it-IT" sz="1600" kern="0" dirty="0" err="1">
                <a:cs typeface="Arial"/>
                <a:sym typeface="Arial"/>
              </a:rPr>
              <a:t>phenytoin</a:t>
            </a:r>
            <a:r>
              <a:rPr lang="it-IT" sz="1600" kern="0" dirty="0">
                <a:cs typeface="Arial"/>
                <a:sym typeface="Arial"/>
              </a:rPr>
              <a:t>, carbamazepine, </a:t>
            </a:r>
            <a:r>
              <a:rPr lang="it-IT" sz="1600" kern="0" dirty="0" err="1">
                <a:cs typeface="Arial"/>
                <a:sym typeface="Arial"/>
              </a:rPr>
              <a:t>topiramate</a:t>
            </a:r>
            <a:r>
              <a:rPr lang="it-IT" sz="1600" kern="0" dirty="0">
                <a:cs typeface="Arial"/>
                <a:sym typeface="Arial"/>
              </a:rPr>
              <a:t>, </a:t>
            </a:r>
            <a:r>
              <a:rPr lang="it-IT" sz="1600" kern="0" dirty="0" err="1">
                <a:cs typeface="Arial"/>
                <a:sym typeface="Arial"/>
              </a:rPr>
              <a:t>phenobarbital</a:t>
            </a:r>
            <a:r>
              <a:rPr lang="it-IT" sz="1600" kern="0" dirty="0">
                <a:cs typeface="Arial"/>
                <a:sym typeface="Arial"/>
              </a:rPr>
              <a:t>, or </a:t>
            </a:r>
            <a:r>
              <a:rPr lang="it-IT" sz="1600" kern="0" dirty="0" err="1">
                <a:cs typeface="Arial"/>
                <a:sym typeface="Arial"/>
              </a:rPr>
              <a:t>oxcarbazepine</a:t>
            </a:r>
            <a:r>
              <a:rPr lang="it-IT" sz="1600" kern="0" dirty="0">
                <a:cs typeface="Arial"/>
                <a:sym typeface="Arial"/>
              </a:rPr>
              <a:t>) </a:t>
            </a:r>
            <a:r>
              <a:rPr lang="it-IT" sz="1600" kern="0" dirty="0" err="1">
                <a:cs typeface="Arial"/>
                <a:sym typeface="Arial"/>
              </a:rPr>
              <a:t>had</a:t>
            </a:r>
            <a:r>
              <a:rPr lang="it-IT" sz="1600" kern="0" dirty="0">
                <a:cs typeface="Arial"/>
                <a:sym typeface="Arial"/>
              </a:rPr>
              <a:t> a </a:t>
            </a:r>
            <a:r>
              <a:rPr lang="it-IT" sz="1600" kern="0" dirty="0" err="1">
                <a:cs typeface="Arial"/>
                <a:sym typeface="Arial"/>
              </a:rPr>
              <a:t>s</a:t>
            </a:r>
            <a:r>
              <a:rPr lang="it-IT" sz="1600" b="1" kern="0" dirty="0" err="1">
                <a:cs typeface="Arial"/>
                <a:sym typeface="Arial"/>
              </a:rPr>
              <a:t>ubstantially</a:t>
            </a:r>
            <a:r>
              <a:rPr lang="it-IT" sz="1600" b="1" kern="0" dirty="0">
                <a:cs typeface="Arial"/>
                <a:sym typeface="Arial"/>
              </a:rPr>
              <a:t> </a:t>
            </a:r>
            <a:r>
              <a:rPr lang="it-IT" sz="1600" b="1" kern="0" dirty="0" err="1">
                <a:cs typeface="Arial"/>
                <a:sym typeface="Arial"/>
              </a:rPr>
              <a:t>greater</a:t>
            </a:r>
            <a:r>
              <a:rPr lang="it-IT" sz="1600" b="1" kern="0" dirty="0">
                <a:cs typeface="Arial"/>
                <a:sym typeface="Arial"/>
              </a:rPr>
              <a:t> rate of </a:t>
            </a:r>
            <a:r>
              <a:rPr lang="it-IT" sz="1600" b="1" kern="0" dirty="0" err="1">
                <a:cs typeface="Arial"/>
                <a:sym typeface="Arial"/>
              </a:rPr>
              <a:t>unintended</a:t>
            </a:r>
            <a:r>
              <a:rPr lang="it-IT" sz="1600" b="1" kern="0" dirty="0">
                <a:cs typeface="Arial"/>
                <a:sym typeface="Arial"/>
              </a:rPr>
              <a:t> </a:t>
            </a:r>
            <a:r>
              <a:rPr lang="it-IT" sz="1600" b="1" kern="0" dirty="0" err="1">
                <a:cs typeface="Arial"/>
                <a:sym typeface="Arial"/>
              </a:rPr>
              <a:t>pregnancies</a:t>
            </a:r>
            <a:r>
              <a:rPr lang="it-IT" sz="1600" kern="0" dirty="0">
                <a:cs typeface="Arial"/>
                <a:sym typeface="Arial"/>
              </a:rPr>
              <a:t> </a:t>
            </a:r>
            <a:r>
              <a:rPr lang="it-IT" sz="1600" kern="0" dirty="0" err="1">
                <a:cs typeface="Arial"/>
                <a:sym typeface="Arial"/>
              </a:rPr>
              <a:t>than</a:t>
            </a:r>
            <a:r>
              <a:rPr lang="it-IT" sz="1600" kern="0" dirty="0">
                <a:cs typeface="Arial"/>
                <a:sym typeface="Arial"/>
              </a:rPr>
              <a:t> </a:t>
            </a:r>
            <a:r>
              <a:rPr lang="it-IT" sz="1600" kern="0" dirty="0" err="1">
                <a:cs typeface="Arial"/>
                <a:sym typeface="Arial"/>
              </a:rPr>
              <a:t>those</a:t>
            </a:r>
            <a:r>
              <a:rPr lang="it-IT" sz="1600" kern="0" dirty="0">
                <a:cs typeface="Arial"/>
                <a:sym typeface="Arial"/>
              </a:rPr>
              <a:t> </a:t>
            </a:r>
            <a:r>
              <a:rPr lang="it-IT" sz="1600" kern="0" dirty="0" err="1">
                <a:cs typeface="Arial"/>
                <a:sym typeface="Arial"/>
              </a:rPr>
              <a:t>using</a:t>
            </a:r>
            <a:r>
              <a:rPr lang="it-IT" sz="1600" kern="0" dirty="0">
                <a:cs typeface="Arial"/>
                <a:sym typeface="Arial"/>
              </a:rPr>
              <a:t> </a:t>
            </a:r>
            <a:r>
              <a:rPr lang="it-IT" sz="1600" kern="0" dirty="0" err="1">
                <a:cs typeface="Arial"/>
                <a:sym typeface="Arial"/>
              </a:rPr>
              <a:t>other</a:t>
            </a:r>
            <a:r>
              <a:rPr lang="it-IT" sz="1600" kern="0" dirty="0">
                <a:cs typeface="Arial"/>
                <a:sym typeface="Arial"/>
              </a:rPr>
              <a:t> </a:t>
            </a:r>
            <a:r>
              <a:rPr lang="it-IT" sz="1600" kern="0" dirty="0" err="1">
                <a:cs typeface="Arial"/>
                <a:sym typeface="Arial"/>
              </a:rPr>
              <a:t>combinations</a:t>
            </a:r>
            <a:r>
              <a:rPr lang="it-IT" sz="1600" kern="0" dirty="0">
                <a:cs typeface="Arial"/>
                <a:sym typeface="Arial"/>
              </a:rPr>
              <a:t> of </a:t>
            </a:r>
            <a:r>
              <a:rPr lang="it-IT" sz="1600" kern="0" dirty="0" err="1">
                <a:cs typeface="Arial"/>
                <a:sym typeface="Arial"/>
              </a:rPr>
              <a:t>contraception</a:t>
            </a:r>
            <a:r>
              <a:rPr lang="it-IT" sz="1600" kern="0" dirty="0">
                <a:cs typeface="Arial"/>
                <a:sym typeface="Arial"/>
              </a:rPr>
              <a:t> and </a:t>
            </a:r>
            <a:r>
              <a:rPr lang="it-IT" sz="1600" kern="0" dirty="0" err="1">
                <a:cs typeface="Arial"/>
                <a:sym typeface="Arial"/>
              </a:rPr>
              <a:t>enzyme-neutral</a:t>
            </a:r>
            <a:r>
              <a:rPr lang="it-IT" sz="1600" kern="0" dirty="0">
                <a:cs typeface="Arial"/>
                <a:sym typeface="Arial"/>
              </a:rPr>
              <a:t> (EN) </a:t>
            </a:r>
            <a:r>
              <a:rPr lang="it-IT" sz="1600" kern="0" dirty="0" err="1">
                <a:cs typeface="Arial"/>
                <a:sym typeface="Arial"/>
              </a:rPr>
              <a:t>antiseizure</a:t>
            </a:r>
            <a:r>
              <a:rPr lang="it-IT" sz="1600" kern="0" dirty="0">
                <a:cs typeface="Arial"/>
                <a:sym typeface="Arial"/>
              </a:rPr>
              <a:t> </a:t>
            </a:r>
            <a:r>
              <a:rPr lang="it-IT" sz="1600" kern="0" dirty="0" err="1">
                <a:cs typeface="Arial"/>
                <a:sym typeface="Arial"/>
              </a:rPr>
              <a:t>medication</a:t>
            </a:r>
            <a:r>
              <a:rPr lang="it-IT" sz="1600" kern="0" dirty="0">
                <a:cs typeface="Arial"/>
                <a:sym typeface="Arial"/>
              </a:rPr>
              <a:t> (</a:t>
            </a:r>
            <a:r>
              <a:rPr lang="it-IT" sz="1600" kern="0" dirty="0" err="1">
                <a:cs typeface="Arial"/>
                <a:sym typeface="Arial"/>
              </a:rPr>
              <a:t>such</a:t>
            </a:r>
            <a:r>
              <a:rPr lang="it-IT" sz="1600" kern="0" dirty="0">
                <a:cs typeface="Arial"/>
                <a:sym typeface="Arial"/>
              </a:rPr>
              <a:t> </a:t>
            </a:r>
            <a:r>
              <a:rPr lang="it-IT" sz="1600" kern="0" dirty="0" err="1">
                <a:cs typeface="Arial"/>
                <a:sym typeface="Arial"/>
              </a:rPr>
              <a:t>as</a:t>
            </a:r>
            <a:r>
              <a:rPr lang="it-IT" sz="1600" kern="0" dirty="0">
                <a:cs typeface="Arial"/>
                <a:sym typeface="Arial"/>
              </a:rPr>
              <a:t> </a:t>
            </a:r>
            <a:r>
              <a:rPr lang="it-IT" sz="1600" kern="0" dirty="0" err="1">
                <a:cs typeface="Arial"/>
                <a:sym typeface="Arial"/>
              </a:rPr>
              <a:t>lamotrigine</a:t>
            </a:r>
            <a:r>
              <a:rPr lang="it-IT" sz="1600" kern="0" dirty="0">
                <a:cs typeface="Arial"/>
                <a:sym typeface="Arial"/>
              </a:rPr>
              <a:t>, </a:t>
            </a:r>
            <a:r>
              <a:rPr lang="it-IT" sz="1600" kern="0" dirty="0" err="1">
                <a:cs typeface="Arial"/>
                <a:sym typeface="Arial"/>
              </a:rPr>
              <a:t>valproate</a:t>
            </a:r>
            <a:r>
              <a:rPr lang="it-IT" sz="1600" kern="0" dirty="0">
                <a:cs typeface="Arial"/>
                <a:sym typeface="Arial"/>
              </a:rPr>
              <a:t>, gabapentin, or </a:t>
            </a:r>
            <a:r>
              <a:rPr lang="it-IT" sz="1600" kern="0" dirty="0" err="1">
                <a:cs typeface="Arial"/>
                <a:sym typeface="Arial"/>
              </a:rPr>
              <a:t>levetiracetam</a:t>
            </a:r>
            <a:r>
              <a:rPr lang="it-IT" sz="1600" kern="0" dirty="0">
                <a:cs typeface="Arial"/>
                <a:sym typeface="Arial"/>
              </a:rPr>
              <a:t>).</a:t>
            </a:r>
            <a:r>
              <a:rPr lang="it-IT" sz="1600" kern="0" baseline="30000" dirty="0">
                <a:cs typeface="Arial"/>
                <a:sym typeface="Arial"/>
              </a:rPr>
              <a:t>11</a:t>
            </a:r>
          </a:p>
        </p:txBody>
      </p:sp>
      <p:pic>
        <p:nvPicPr>
          <p:cNvPr id="7" name="Elemento grafico 6" descr="Avvertenza">
            <a:extLst>
              <a:ext uri="{FF2B5EF4-FFF2-40B4-BE49-F238E27FC236}">
                <a16:creationId xmlns:a16="http://schemas.microsoft.com/office/drawing/2014/main" id="{145D76FD-FD0D-E238-EAC3-92FA8E79C8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7553" y="1414723"/>
            <a:ext cx="914400" cy="914400"/>
          </a:xfrm>
          <a:prstGeom prst="rect">
            <a:avLst/>
          </a:prstGeom>
        </p:spPr>
      </p:pic>
    </p:spTree>
    <p:extLst>
      <p:ext uri="{BB962C8B-B14F-4D97-AF65-F5344CB8AC3E}">
        <p14:creationId xmlns:p14="http://schemas.microsoft.com/office/powerpoint/2010/main" val="227108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0" y="431519"/>
            <a:ext cx="12192000" cy="6858000"/>
          </a:xfrm>
          <a:prstGeom prst="rect">
            <a:avLst/>
          </a:prstGeom>
        </p:spPr>
      </p:pic>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sp>
        <p:nvSpPr>
          <p:cNvPr id="12" name="CasellaDiTesto 11">
            <a:extLst>
              <a:ext uri="{FF2B5EF4-FFF2-40B4-BE49-F238E27FC236}">
                <a16:creationId xmlns:a16="http://schemas.microsoft.com/office/drawing/2014/main" id="{305BCDDE-B585-CA7A-31F4-777869A6E4E5}"/>
              </a:ext>
            </a:extLst>
          </p:cNvPr>
          <p:cNvSpPr txBox="1"/>
          <p:nvPr/>
        </p:nvSpPr>
        <p:spPr>
          <a:xfrm>
            <a:off x="78377" y="6395377"/>
            <a:ext cx="11948161" cy="215444"/>
          </a:xfrm>
          <a:prstGeom prst="rect">
            <a:avLst/>
          </a:prstGeom>
          <a:noFill/>
        </p:spPr>
        <p:txBody>
          <a:bodyPr wrap="square" rtlCol="0">
            <a:spAutoFit/>
          </a:bodyPr>
          <a:lstStyle/>
          <a:p>
            <a:r>
              <a:rPr lang="it-IT" sz="800" dirty="0" err="1">
                <a:solidFill>
                  <a:schemeClr val="tx1"/>
                </a:solidFill>
                <a:cs typeface="Arial" panose="020B0604020202020204" pitchFamily="34" charset="0"/>
              </a:rPr>
              <a:t>Abbreviations</a:t>
            </a:r>
            <a:r>
              <a:rPr lang="it-IT" sz="800" dirty="0">
                <a:solidFill>
                  <a:schemeClr val="tx1"/>
                </a:solidFill>
                <a:cs typeface="Arial" panose="020B0604020202020204" pitchFamily="34" charset="0"/>
              </a:rPr>
              <a:t>: ASM, </a:t>
            </a:r>
            <a:r>
              <a:rPr lang="it-IT" sz="800" dirty="0" err="1">
                <a:solidFill>
                  <a:schemeClr val="tx1"/>
                </a:solidFill>
                <a:cs typeface="Arial" panose="020B0604020202020204" pitchFamily="34" charset="0"/>
              </a:rPr>
              <a:t>antiseizure</a:t>
            </a:r>
            <a:r>
              <a:rPr lang="it-IT" sz="800" dirty="0">
                <a:solidFill>
                  <a:schemeClr val="tx1"/>
                </a:solidFill>
                <a:cs typeface="Arial" panose="020B0604020202020204" pitchFamily="34" charset="0"/>
              </a:rPr>
              <a:t> </a:t>
            </a:r>
            <a:r>
              <a:rPr lang="it-IT" sz="800" dirty="0" err="1">
                <a:solidFill>
                  <a:schemeClr val="tx1"/>
                </a:solidFill>
                <a:cs typeface="Arial" panose="020B0604020202020204" pitchFamily="34" charset="0"/>
              </a:rPr>
              <a:t>medication</a:t>
            </a:r>
            <a:endParaRPr lang="it-IT" sz="800" dirty="0">
              <a:solidFill>
                <a:schemeClr val="tx1"/>
              </a:solidFill>
              <a:cs typeface="Arial" panose="020B0604020202020204" pitchFamily="34" charset="0"/>
            </a:endParaRPr>
          </a:p>
        </p:txBody>
      </p:sp>
      <p:sp>
        <p:nvSpPr>
          <p:cNvPr id="8" name="TextBox 6">
            <a:extLst>
              <a:ext uri="{FF2B5EF4-FFF2-40B4-BE49-F238E27FC236}">
                <a16:creationId xmlns:a16="http://schemas.microsoft.com/office/drawing/2014/main" id="{C91911F2-F664-62A5-A6CC-B775A6B0F79E}"/>
              </a:ext>
            </a:extLst>
          </p:cNvPr>
          <p:cNvSpPr txBox="1"/>
          <p:nvPr/>
        </p:nvSpPr>
        <p:spPr>
          <a:xfrm>
            <a:off x="710056" y="416424"/>
            <a:ext cx="11095864" cy="646331"/>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Take home messages</a:t>
            </a:r>
          </a:p>
          <a:p>
            <a:endParaRPr lang="en-US" b="1" cap="all" dirty="0">
              <a:solidFill>
                <a:srgbClr val="2C2C2C"/>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FD2FFEA-F252-03A4-A863-CC2C566830F0}"/>
              </a:ext>
            </a:extLst>
          </p:cNvPr>
          <p:cNvSpPr txBox="1">
            <a:spLocks/>
          </p:cNvSpPr>
          <p:nvPr/>
        </p:nvSpPr>
        <p:spPr>
          <a:xfrm>
            <a:off x="530087" y="1000196"/>
            <a:ext cx="11357113" cy="5034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sz="1500" dirty="0">
                <a:cs typeface="Arial" panose="020B0604020202020204" pitchFamily="34" charset="0"/>
              </a:rPr>
              <a:t>Epilepsy remains uncontrolled in 1/3 of patients</a:t>
            </a:r>
          </a:p>
          <a:p>
            <a:pPr>
              <a:lnSpc>
                <a:spcPct val="160000"/>
              </a:lnSpc>
            </a:pPr>
            <a:r>
              <a:rPr lang="en-US" sz="1500" dirty="0">
                <a:cs typeface="Arial" panose="020B0604020202020204" pitchFamily="34" charset="0"/>
              </a:rPr>
              <a:t>Failure of 2 adequately tried ASMs implies drug resistance: rule out </a:t>
            </a:r>
            <a:r>
              <a:rPr lang="en-US" sz="1500" dirty="0" err="1">
                <a:cs typeface="Arial" panose="020B0604020202020204" pitchFamily="34" charset="0"/>
              </a:rPr>
              <a:t>pseudoresistance</a:t>
            </a:r>
            <a:endParaRPr lang="en-US" sz="1500" dirty="0">
              <a:cs typeface="Arial" panose="020B0604020202020204" pitchFamily="34" charset="0"/>
            </a:endParaRPr>
          </a:p>
          <a:p>
            <a:pPr>
              <a:lnSpc>
                <a:spcPct val="160000"/>
              </a:lnSpc>
            </a:pPr>
            <a:r>
              <a:rPr lang="en-US" sz="1500" dirty="0">
                <a:cs typeface="Arial" panose="020B0604020202020204" pitchFamily="34" charset="0"/>
              </a:rPr>
              <a:t>Increased risk of SUDEP in uncontrolled epilepsy</a:t>
            </a:r>
          </a:p>
          <a:p>
            <a:pPr>
              <a:lnSpc>
                <a:spcPct val="160000"/>
              </a:lnSpc>
            </a:pPr>
            <a:r>
              <a:rPr lang="en-US" sz="1500" dirty="0">
                <a:cs typeface="Arial" panose="020B0604020202020204" pitchFamily="34" charset="0"/>
              </a:rPr>
              <a:t>Drug selection is not easy: many factors need to be considered</a:t>
            </a:r>
          </a:p>
          <a:p>
            <a:pPr>
              <a:lnSpc>
                <a:spcPct val="160000"/>
              </a:lnSpc>
            </a:pPr>
            <a:r>
              <a:rPr lang="en-US" sz="1500" dirty="0">
                <a:cs typeface="Arial" panose="020B0604020202020204" pitchFamily="34" charset="0"/>
              </a:rPr>
              <a:t>There is no one size fits all in epilepsy therapy</a:t>
            </a:r>
          </a:p>
          <a:p>
            <a:pPr>
              <a:lnSpc>
                <a:spcPct val="160000"/>
              </a:lnSpc>
            </a:pPr>
            <a:r>
              <a:rPr lang="en-US" sz="1500" dirty="0">
                <a:cs typeface="Arial" panose="020B0604020202020204" pitchFamily="34" charset="0"/>
              </a:rPr>
              <a:t>It is important to assess needs of individual patients</a:t>
            </a:r>
          </a:p>
          <a:p>
            <a:pPr>
              <a:lnSpc>
                <a:spcPct val="160000"/>
              </a:lnSpc>
            </a:pPr>
            <a:r>
              <a:rPr lang="en-US" sz="1500" dirty="0">
                <a:cs typeface="Arial" panose="020B0604020202020204" pitchFamily="34" charset="0"/>
              </a:rPr>
              <a:t>ASMs are still mainstay treatments but still empirical rather than rational </a:t>
            </a:r>
          </a:p>
          <a:p>
            <a:pPr>
              <a:lnSpc>
                <a:spcPct val="160000"/>
              </a:lnSpc>
            </a:pPr>
            <a:r>
              <a:rPr lang="en-US" sz="1500" dirty="0">
                <a:cs typeface="Arial" panose="020B0604020202020204" pitchFamily="34" charset="0"/>
              </a:rPr>
              <a:t>A complete “holistic” toolkit is required for best individual outcomes </a:t>
            </a:r>
          </a:p>
          <a:p>
            <a:pPr>
              <a:lnSpc>
                <a:spcPct val="160000"/>
              </a:lnSpc>
            </a:pPr>
            <a:r>
              <a:rPr lang="en-US" sz="1500" dirty="0">
                <a:cs typeface="Arial" panose="020B0604020202020204" pitchFamily="34" charset="0"/>
              </a:rPr>
              <a:t>Don’t over treat, don’t under treat, treat right</a:t>
            </a:r>
          </a:p>
          <a:p>
            <a:pPr>
              <a:lnSpc>
                <a:spcPct val="160000"/>
              </a:lnSpc>
            </a:pPr>
            <a:r>
              <a:rPr lang="en-US" sz="1500" dirty="0">
                <a:cs typeface="Arial" panose="020B0604020202020204" pitchFamily="34" charset="0"/>
              </a:rPr>
              <a:t>Avoid overtreatment and undertreatment: there is no place for therapeutic nihilism in epilepsy</a:t>
            </a:r>
          </a:p>
          <a:p>
            <a:pPr marL="0" indent="0">
              <a:buNone/>
            </a:pPr>
            <a:endParaRPr lang="en-US" sz="1600" dirty="0">
              <a:cs typeface="Arial" panose="020B0604020202020204" pitchFamily="34" charset="0"/>
            </a:endParaRPr>
          </a:p>
        </p:txBody>
      </p:sp>
    </p:spTree>
    <p:extLst>
      <p:ext uri="{BB962C8B-B14F-4D97-AF65-F5344CB8AC3E}">
        <p14:creationId xmlns:p14="http://schemas.microsoft.com/office/powerpoint/2010/main" val="369940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0" y="431519"/>
            <a:ext cx="12192000" cy="6858000"/>
          </a:xfrm>
          <a:prstGeom prst="rect">
            <a:avLst/>
          </a:prstGeom>
        </p:spPr>
      </p:pic>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sp>
        <p:nvSpPr>
          <p:cNvPr id="8" name="TextBox 6">
            <a:extLst>
              <a:ext uri="{FF2B5EF4-FFF2-40B4-BE49-F238E27FC236}">
                <a16:creationId xmlns:a16="http://schemas.microsoft.com/office/drawing/2014/main" id="{C91911F2-F664-62A5-A6CC-B775A6B0F79E}"/>
              </a:ext>
            </a:extLst>
          </p:cNvPr>
          <p:cNvSpPr txBox="1"/>
          <p:nvPr/>
        </p:nvSpPr>
        <p:spPr>
          <a:xfrm>
            <a:off x="710056" y="416424"/>
            <a:ext cx="11095864" cy="369332"/>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REFERENCES</a:t>
            </a:r>
          </a:p>
        </p:txBody>
      </p:sp>
      <p:sp>
        <p:nvSpPr>
          <p:cNvPr id="3" name="CasellaDiTesto 2">
            <a:extLst>
              <a:ext uri="{FF2B5EF4-FFF2-40B4-BE49-F238E27FC236}">
                <a16:creationId xmlns:a16="http://schemas.microsoft.com/office/drawing/2014/main" id="{ACBCC7C0-15B3-CCF5-87F2-F1C9EEB5A7DB}"/>
              </a:ext>
            </a:extLst>
          </p:cNvPr>
          <p:cNvSpPr txBox="1"/>
          <p:nvPr/>
        </p:nvSpPr>
        <p:spPr>
          <a:xfrm>
            <a:off x="548068" y="1429265"/>
            <a:ext cx="11095863" cy="1668214"/>
          </a:xfrm>
          <a:prstGeom prst="rect">
            <a:avLst/>
          </a:prstGeom>
          <a:noFill/>
        </p:spPr>
        <p:txBody>
          <a:bodyPr wrap="square" rtlCol="0">
            <a:spAutoFit/>
          </a:bodyPr>
          <a:lstStyle/>
          <a:p>
            <a:pPr algn="just">
              <a:lnSpc>
                <a:spcPct val="150000"/>
              </a:lnSpc>
            </a:pPr>
            <a:r>
              <a:rPr lang="it-IT" sz="1400" b="1" dirty="0">
                <a:solidFill>
                  <a:schemeClr val="tx1"/>
                </a:solidFill>
                <a:latin typeface="Arial" panose="020B0604020202020204" pitchFamily="34" charset="0"/>
                <a:cs typeface="Arial" panose="020B0604020202020204" pitchFamily="34" charset="0"/>
              </a:rPr>
              <a:t>1</a:t>
            </a:r>
            <a:r>
              <a:rPr lang="it-IT" sz="1400" dirty="0">
                <a:solidFill>
                  <a:schemeClr val="tx1"/>
                </a:solidFill>
                <a:latin typeface="Arial" panose="020B0604020202020204" pitchFamily="34" charset="0"/>
                <a:cs typeface="Arial" panose="020B0604020202020204" pitchFamily="34" charset="0"/>
              </a:rPr>
              <a:t>. Kwan P et al. </a:t>
            </a:r>
            <a:r>
              <a:rPr lang="it-IT" sz="1400" dirty="0" err="1">
                <a:solidFill>
                  <a:schemeClr val="tx1"/>
                </a:solidFill>
                <a:latin typeface="Arial" panose="020B0604020202020204" pitchFamily="34" charset="0"/>
                <a:cs typeface="Arial" panose="020B0604020202020204" pitchFamily="34" charset="0"/>
              </a:rPr>
              <a:t>Epilepsia</a:t>
            </a:r>
            <a:r>
              <a:rPr lang="it-IT" sz="1400" dirty="0">
                <a:solidFill>
                  <a:schemeClr val="tx1"/>
                </a:solidFill>
                <a:latin typeface="Arial" panose="020B0604020202020204" pitchFamily="34" charset="0"/>
                <a:cs typeface="Arial" panose="020B0604020202020204" pitchFamily="34" charset="0"/>
              </a:rPr>
              <a:t> (2010); 51(6):1069–1077; </a:t>
            </a:r>
            <a:r>
              <a:rPr lang="it-IT" sz="1400" b="1" dirty="0">
                <a:solidFill>
                  <a:schemeClr val="tx1"/>
                </a:solidFill>
                <a:latin typeface="Arial" panose="020B0604020202020204" pitchFamily="34" charset="0"/>
                <a:cs typeface="Arial" panose="020B0604020202020204" pitchFamily="34" charset="0"/>
              </a:rPr>
              <a:t>2</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Gesche</a:t>
            </a:r>
            <a:r>
              <a:rPr lang="it-IT" sz="1400" dirty="0">
                <a:solidFill>
                  <a:schemeClr val="tx1"/>
                </a:solidFill>
                <a:latin typeface="Arial" panose="020B0604020202020204" pitchFamily="34" charset="0"/>
                <a:cs typeface="Arial" panose="020B0604020202020204" pitchFamily="34" charset="0"/>
              </a:rPr>
              <a:t> J et al. </a:t>
            </a:r>
            <a:r>
              <a:rPr lang="en-US" sz="1400" dirty="0">
                <a:solidFill>
                  <a:schemeClr val="tx1"/>
                </a:solidFill>
                <a:latin typeface="Arial" panose="020B0604020202020204" pitchFamily="34" charset="0"/>
                <a:cs typeface="Arial" panose="020B0604020202020204" pitchFamily="34" charset="0"/>
              </a:rPr>
              <a:t>Epilepsy &amp; Behavior (2022); 130:108633; </a:t>
            </a:r>
            <a:r>
              <a:rPr lang="en-US" sz="1400" b="1" dirty="0">
                <a:solidFill>
                  <a:schemeClr val="tx1"/>
                </a:solidFill>
                <a:latin typeface="Arial" panose="020B0604020202020204" pitchFamily="34" charset="0"/>
                <a:cs typeface="Arial" panose="020B0604020202020204" pitchFamily="34" charset="0"/>
              </a:rPr>
              <a:t>3</a:t>
            </a:r>
            <a:r>
              <a:rPr lang="en-US" sz="1400" dirty="0">
                <a:solidFill>
                  <a:schemeClr val="tx1"/>
                </a:solidFill>
                <a:latin typeface="Arial" panose="020B0604020202020204" pitchFamily="34" charset="0"/>
                <a:cs typeface="Arial" panose="020B0604020202020204" pitchFamily="34" charset="0"/>
              </a:rPr>
              <a:t>. Kwan P et al. N </a:t>
            </a:r>
            <a:r>
              <a:rPr lang="en-US" sz="1400" dirty="0" err="1">
                <a:solidFill>
                  <a:schemeClr val="tx1"/>
                </a:solidFill>
                <a:latin typeface="Arial" panose="020B0604020202020204" pitchFamily="34" charset="0"/>
                <a:cs typeface="Arial" panose="020B0604020202020204" pitchFamily="34" charset="0"/>
              </a:rPr>
              <a:t>Engl</a:t>
            </a:r>
            <a:r>
              <a:rPr lang="en-US" sz="1400" dirty="0">
                <a:solidFill>
                  <a:schemeClr val="tx1"/>
                </a:solidFill>
                <a:latin typeface="Arial" panose="020B0604020202020204" pitchFamily="34" charset="0"/>
                <a:cs typeface="Arial" panose="020B0604020202020204" pitchFamily="34" charset="0"/>
              </a:rPr>
              <a:t> J Med (2011);365:919-26; </a:t>
            </a:r>
            <a:r>
              <a:rPr lang="en-US" sz="1400" b="1" dirty="0">
                <a:solidFill>
                  <a:schemeClr val="tx1"/>
                </a:solidFill>
                <a:latin typeface="Arial" panose="020B0604020202020204" pitchFamily="34" charset="0"/>
                <a:cs typeface="Arial" panose="020B0604020202020204" pitchFamily="34" charset="0"/>
              </a:rPr>
              <a:t>4</a:t>
            </a:r>
            <a:r>
              <a:rPr lang="en-US" sz="1400" dirty="0">
                <a:solidFill>
                  <a:schemeClr val="tx1"/>
                </a:solidFill>
                <a:latin typeface="Arial" panose="020B0604020202020204" pitchFamily="34" charset="0"/>
                <a:cs typeface="Arial" panose="020B0604020202020204" pitchFamily="34" charset="0"/>
              </a:rPr>
              <a:t>. Chen Z et al. JAMA Neurol. (2018); 75(3): 279–286; </a:t>
            </a:r>
            <a:r>
              <a:rPr lang="en-US" sz="1400" b="1" dirty="0">
                <a:solidFill>
                  <a:schemeClr val="tx1"/>
                </a:solidFill>
                <a:latin typeface="Arial" panose="020B0604020202020204" pitchFamily="34" charset="0"/>
                <a:cs typeface="Arial" panose="020B0604020202020204" pitchFamily="34" charset="0"/>
              </a:rPr>
              <a:t>5</a:t>
            </a:r>
            <a:r>
              <a:rPr lang="en-US" sz="1400" dirty="0">
                <a:solidFill>
                  <a:schemeClr val="tx1"/>
                </a:solidFill>
                <a:latin typeface="Arial" panose="020B0604020202020204" pitchFamily="34" charset="0"/>
                <a:cs typeface="Arial" panose="020B0604020202020204" pitchFamily="34" charset="0"/>
              </a:rPr>
              <a:t>. Simpson HD et al. Brain (2022);145:1326-1337; </a:t>
            </a:r>
            <a:r>
              <a:rPr lang="en-US" sz="1400" b="1" dirty="0">
                <a:solidFill>
                  <a:schemeClr val="tx1"/>
                </a:solidFill>
                <a:latin typeface="Arial" panose="020B0604020202020204" pitchFamily="34" charset="0"/>
                <a:cs typeface="Arial" panose="020B0604020202020204" pitchFamily="34" charset="0"/>
              </a:rPr>
              <a:t>6</a:t>
            </a:r>
            <a:r>
              <a:rPr lang="en-US"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Hesdorffer</a:t>
            </a:r>
            <a:r>
              <a:rPr lang="it-IT" sz="1400" dirty="0">
                <a:solidFill>
                  <a:schemeClr val="tx1"/>
                </a:solidFill>
                <a:latin typeface="Arial" panose="020B0604020202020204" pitchFamily="34" charset="0"/>
                <a:cs typeface="Arial" panose="020B0604020202020204" pitchFamily="34" charset="0"/>
              </a:rPr>
              <a:t> DC et al. </a:t>
            </a:r>
            <a:r>
              <a:rPr lang="it-IT" sz="1400" dirty="0" err="1">
                <a:solidFill>
                  <a:schemeClr val="tx1"/>
                </a:solidFill>
                <a:latin typeface="Arial" panose="020B0604020202020204" pitchFamily="34" charset="0"/>
                <a:cs typeface="Arial" panose="020B0604020202020204" pitchFamily="34" charset="0"/>
              </a:rPr>
              <a:t>Epilepsia</a:t>
            </a:r>
            <a:r>
              <a:rPr lang="it-IT" sz="1400" dirty="0">
                <a:solidFill>
                  <a:schemeClr val="tx1"/>
                </a:solidFill>
                <a:latin typeface="Arial" panose="020B0604020202020204" pitchFamily="34" charset="0"/>
                <a:cs typeface="Arial" panose="020B0604020202020204" pitchFamily="34" charset="0"/>
              </a:rPr>
              <a:t> (2011); 52(6):1150–1159; </a:t>
            </a:r>
            <a:r>
              <a:rPr lang="it-IT" sz="1400" b="1" dirty="0">
                <a:solidFill>
                  <a:schemeClr val="tx1"/>
                </a:solidFill>
                <a:latin typeface="Arial" panose="020B0604020202020204" pitchFamily="34" charset="0"/>
                <a:cs typeface="Arial" panose="020B0604020202020204" pitchFamily="34" charset="0"/>
              </a:rPr>
              <a:t>7</a:t>
            </a:r>
            <a:r>
              <a:rPr lang="it-IT" sz="1400" dirty="0">
                <a:solidFill>
                  <a:schemeClr val="tx1"/>
                </a:solidFill>
                <a:latin typeface="Arial" panose="020B0604020202020204" pitchFamily="34" charset="0"/>
                <a:cs typeface="Arial" panose="020B0604020202020204" pitchFamily="34" charset="0"/>
              </a:rPr>
              <a:t>. Gambardella A et al. </a:t>
            </a:r>
            <a:r>
              <a:rPr lang="en-US" sz="1400" dirty="0">
                <a:solidFill>
                  <a:schemeClr val="tx1"/>
                </a:solidFill>
                <a:latin typeface="Arial" panose="020B0604020202020204" pitchFamily="34" charset="0"/>
                <a:cs typeface="Arial" panose="020B0604020202020204" pitchFamily="34" charset="0"/>
              </a:rPr>
              <a:t>Epilepsy &amp; Behavior (2021); 122: 108087; </a:t>
            </a:r>
            <a:r>
              <a:rPr lang="en-US" sz="1400" b="1" dirty="0">
                <a:solidFill>
                  <a:schemeClr val="tx1"/>
                </a:solidFill>
                <a:latin typeface="Arial" panose="020B0604020202020204" pitchFamily="34" charset="0"/>
                <a:cs typeface="Arial" panose="020B0604020202020204" pitchFamily="34" charset="0"/>
              </a:rPr>
              <a:t>8</a:t>
            </a:r>
            <a:r>
              <a:rPr lang="en-US" sz="1400" dirty="0">
                <a:solidFill>
                  <a:schemeClr val="tx1"/>
                </a:solidFill>
                <a:latin typeface="Arial" panose="020B0604020202020204" pitchFamily="34" charset="0"/>
                <a:cs typeface="Arial" panose="020B0604020202020204" pitchFamily="34" charset="0"/>
              </a:rPr>
              <a:t>. Park KM et al. J Epilepsy Res (2019);9(1):14-26; </a:t>
            </a:r>
            <a:r>
              <a:rPr lang="en-US" sz="1400" b="1" dirty="0">
                <a:solidFill>
                  <a:schemeClr val="tx1"/>
                </a:solidFill>
                <a:latin typeface="Arial" panose="020B0604020202020204" pitchFamily="34" charset="0"/>
                <a:cs typeface="Arial" panose="020B0604020202020204" pitchFamily="34" charset="0"/>
              </a:rPr>
              <a:t>9</a:t>
            </a:r>
            <a:r>
              <a:rPr lang="en-US" sz="1400" dirty="0">
                <a:solidFill>
                  <a:schemeClr val="tx1"/>
                </a:solidFill>
                <a:latin typeface="Arial" panose="020B0604020202020204" pitchFamily="34" charset="0"/>
                <a:cs typeface="Arial" panose="020B0604020202020204" pitchFamily="34" charset="0"/>
              </a:rPr>
              <a:t>. </a:t>
            </a:r>
            <a:r>
              <a:rPr lang="it-IT" sz="1400" dirty="0">
                <a:solidFill>
                  <a:schemeClr val="tx1"/>
                </a:solidFill>
                <a:latin typeface="Arial" panose="020B0604020202020204" pitchFamily="34" charset="0"/>
                <a:cs typeface="Arial" panose="020B0604020202020204" pitchFamily="34" charset="0"/>
              </a:rPr>
              <a:t>Brodie MJ et al. </a:t>
            </a:r>
            <a:r>
              <a:rPr lang="it-IT" sz="1400" dirty="0" err="1">
                <a:solidFill>
                  <a:schemeClr val="tx1"/>
                </a:solidFill>
                <a:latin typeface="Arial" panose="020B0604020202020204" pitchFamily="34" charset="0"/>
                <a:cs typeface="Arial" panose="020B0604020202020204" pitchFamily="34" charset="0"/>
              </a:rPr>
              <a:t>Epilepsia</a:t>
            </a:r>
            <a:r>
              <a:rPr lang="it-IT" sz="1400" dirty="0">
                <a:solidFill>
                  <a:schemeClr val="tx1"/>
                </a:solidFill>
                <a:latin typeface="Arial" panose="020B0604020202020204" pitchFamily="34" charset="0"/>
                <a:cs typeface="Arial" panose="020B0604020202020204" pitchFamily="34" charset="0"/>
              </a:rPr>
              <a:t> (2013);54(1):11–27; </a:t>
            </a:r>
            <a:r>
              <a:rPr lang="it-IT" sz="1400" b="1" dirty="0">
                <a:solidFill>
                  <a:schemeClr val="tx1"/>
                </a:solidFill>
                <a:latin typeface="Arial" panose="020B0604020202020204" pitchFamily="34" charset="0"/>
                <a:cs typeface="Arial" panose="020B0604020202020204" pitchFamily="34" charset="0"/>
              </a:rPr>
              <a:t>10</a:t>
            </a:r>
            <a:r>
              <a:rPr lang="it-IT" sz="1400" dirty="0">
                <a:solidFill>
                  <a:schemeClr val="tx1"/>
                </a:solidFill>
                <a:latin typeface="Arial" panose="020B0604020202020204" pitchFamily="34" charset="0"/>
                <a:cs typeface="Arial" panose="020B0604020202020204" pitchFamily="34" charset="0"/>
              </a:rPr>
              <a:t>. Josephson CB et al. JAMA </a:t>
            </a:r>
            <a:r>
              <a:rPr lang="it-IT" sz="1400" dirty="0" err="1">
                <a:solidFill>
                  <a:schemeClr val="tx1"/>
                </a:solidFill>
                <a:latin typeface="Arial" panose="020B0604020202020204" pitchFamily="34" charset="0"/>
                <a:cs typeface="Arial" panose="020B0604020202020204" pitchFamily="34" charset="0"/>
              </a:rPr>
              <a:t>Neurol</a:t>
            </a:r>
            <a:r>
              <a:rPr lang="it-IT" sz="1400" dirty="0">
                <a:solidFill>
                  <a:schemeClr val="tx1"/>
                </a:solidFill>
                <a:latin typeface="Arial" panose="020B0604020202020204" pitchFamily="34" charset="0"/>
                <a:cs typeface="Arial" panose="020B0604020202020204" pitchFamily="34" charset="0"/>
              </a:rPr>
              <a:t>. (2021);78(11):1367-1374; </a:t>
            </a:r>
            <a:r>
              <a:rPr lang="it-IT" sz="1400" b="1" dirty="0">
                <a:solidFill>
                  <a:schemeClr val="tx1"/>
                </a:solidFill>
                <a:latin typeface="Arial" panose="020B0604020202020204" pitchFamily="34" charset="0"/>
                <a:cs typeface="Arial" panose="020B0604020202020204" pitchFamily="34" charset="0"/>
              </a:rPr>
              <a:t>11</a:t>
            </a:r>
            <a:r>
              <a:rPr lang="it-IT" sz="1400" dirty="0">
                <a:solidFill>
                  <a:schemeClr val="tx1"/>
                </a:solidFill>
                <a:latin typeface="Arial" panose="020B0604020202020204" pitchFamily="34" charset="0"/>
                <a:cs typeface="Arial" panose="020B0604020202020204" pitchFamily="34" charset="0"/>
              </a:rPr>
              <a:t>. Anderson S et al. </a:t>
            </a:r>
            <a:r>
              <a:rPr lang="en-US" sz="1400" dirty="0">
                <a:solidFill>
                  <a:schemeClr val="tx1"/>
                </a:solidFill>
                <a:latin typeface="Arial" panose="020B0604020202020204" pitchFamily="34" charset="0"/>
                <a:cs typeface="Arial" panose="020B0604020202020204" pitchFamily="34" charset="0"/>
              </a:rPr>
              <a:t>Epilepsy &amp; Behavior (2021); 125: 108368</a:t>
            </a:r>
            <a:endParaRPr lang="it-IT"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42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 radar chart&#10;&#10;Description automatically generated">
            <a:extLst>
              <a:ext uri="{FF2B5EF4-FFF2-40B4-BE49-F238E27FC236}">
                <a16:creationId xmlns:a16="http://schemas.microsoft.com/office/drawing/2014/main" id="{B1983AA8-9D4E-2D47-91D1-CC7888C9EA7A}"/>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F772E9E8-C446-8147-9BCB-8ED54B3B10EA}"/>
              </a:ext>
            </a:extLst>
          </p:cNvPr>
          <p:cNvSpPr/>
          <p:nvPr/>
        </p:nvSpPr>
        <p:spPr>
          <a:xfrm>
            <a:off x="0" y="-35170"/>
            <a:ext cx="128954" cy="689316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3" name="Picture 12">
            <a:extLst>
              <a:ext uri="{FF2B5EF4-FFF2-40B4-BE49-F238E27FC236}">
                <a16:creationId xmlns:a16="http://schemas.microsoft.com/office/drawing/2014/main" id="{3D537604-13F1-0F45-9136-50BA1501E45A}"/>
              </a:ext>
            </a:extLst>
          </p:cNvPr>
          <p:cNvPicPr>
            <a:picLocks noChangeAspect="1"/>
          </p:cNvPicPr>
          <p:nvPr/>
        </p:nvPicPr>
        <p:blipFill>
          <a:blip r:embed="rId3"/>
          <a:stretch>
            <a:fillRect/>
          </a:stretch>
        </p:blipFill>
        <p:spPr>
          <a:xfrm>
            <a:off x="7620558" y="5586736"/>
            <a:ext cx="4000918" cy="860957"/>
          </a:xfrm>
          <a:prstGeom prst="rect">
            <a:avLst/>
          </a:prstGeom>
        </p:spPr>
      </p:pic>
      <p:sp>
        <p:nvSpPr>
          <p:cNvPr id="2" name="TextBox 1">
            <a:extLst>
              <a:ext uri="{FF2B5EF4-FFF2-40B4-BE49-F238E27FC236}">
                <a16:creationId xmlns:a16="http://schemas.microsoft.com/office/drawing/2014/main" id="{DDF0DBB5-04D8-F300-2AF7-1EA26A83A168}"/>
              </a:ext>
            </a:extLst>
          </p:cNvPr>
          <p:cNvSpPr txBox="1"/>
          <p:nvPr/>
        </p:nvSpPr>
        <p:spPr>
          <a:xfrm>
            <a:off x="128954" y="6677725"/>
            <a:ext cx="2452916" cy="215444"/>
          </a:xfrm>
          <a:prstGeom prst="rect">
            <a:avLst/>
          </a:prstGeom>
          <a:noFill/>
        </p:spPr>
        <p:txBody>
          <a:bodyPr wrap="none" rtlCol="0">
            <a:spAutoFit/>
          </a:bodyPr>
          <a:lstStyle/>
          <a:p>
            <a:r>
              <a:rPr lang="en-US" sz="800" dirty="0"/>
              <a:t>DK17449P, NO17448P, SW17446P, FI17447P may 2023</a:t>
            </a:r>
          </a:p>
        </p:txBody>
      </p:sp>
    </p:spTree>
    <p:extLst>
      <p:ext uri="{BB962C8B-B14F-4D97-AF65-F5344CB8AC3E}">
        <p14:creationId xmlns:p14="http://schemas.microsoft.com/office/powerpoint/2010/main" val="42170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19BA7D-F0BE-C941-8220-8C5A0B30771C}"/>
              </a:ext>
            </a:extLst>
          </p:cNvPr>
          <p:cNvPicPr>
            <a:picLocks noChangeAspect="1"/>
          </p:cNvPicPr>
          <p:nvPr/>
        </p:nvPicPr>
        <p:blipFill>
          <a:blip r:embed="rId2"/>
          <a:stretch>
            <a:fillRect/>
          </a:stretch>
        </p:blipFill>
        <p:spPr>
          <a:xfrm>
            <a:off x="0" y="431054"/>
            <a:ext cx="12192000" cy="6858000"/>
          </a:xfrm>
          <a:prstGeom prst="rect">
            <a:avLst/>
          </a:prstGeom>
        </p:spPr>
      </p:pic>
      <p:sp>
        <p:nvSpPr>
          <p:cNvPr id="6" name="Rectangle 5">
            <a:extLst>
              <a:ext uri="{FF2B5EF4-FFF2-40B4-BE49-F238E27FC236}">
                <a16:creationId xmlns:a16="http://schemas.microsoft.com/office/drawing/2014/main" id="{64995FA0-2E94-8C44-B707-47FE4BFFCC9F}"/>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7" name="TextBox 6">
            <a:extLst>
              <a:ext uri="{FF2B5EF4-FFF2-40B4-BE49-F238E27FC236}">
                <a16:creationId xmlns:a16="http://schemas.microsoft.com/office/drawing/2014/main" id="{EC93853E-3EB0-F049-BB39-A4F76762DD79}"/>
              </a:ext>
            </a:extLst>
          </p:cNvPr>
          <p:cNvSpPr txBox="1"/>
          <p:nvPr/>
        </p:nvSpPr>
        <p:spPr>
          <a:xfrm>
            <a:off x="710056" y="416424"/>
            <a:ext cx="11095864" cy="369332"/>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Drug resistant epilepsy: what is it and how does it impact you and your patients?</a:t>
            </a:r>
          </a:p>
        </p:txBody>
      </p:sp>
      <p:sp>
        <p:nvSpPr>
          <p:cNvPr id="8" name="TextBox 7">
            <a:extLst>
              <a:ext uri="{FF2B5EF4-FFF2-40B4-BE49-F238E27FC236}">
                <a16:creationId xmlns:a16="http://schemas.microsoft.com/office/drawing/2014/main" id="{5BBFF42B-91A0-9F4A-9E36-D7A35F7AC498}"/>
              </a:ext>
            </a:extLst>
          </p:cNvPr>
          <p:cNvSpPr txBox="1"/>
          <p:nvPr/>
        </p:nvSpPr>
        <p:spPr>
          <a:xfrm>
            <a:off x="710056" y="699019"/>
            <a:ext cx="10923144" cy="1015663"/>
          </a:xfrm>
          <a:prstGeom prst="rect">
            <a:avLst/>
          </a:prstGeom>
          <a:noFill/>
        </p:spPr>
        <p:txBody>
          <a:bodyPr wrap="square" rtlCol="0">
            <a:spAutoFit/>
          </a:bodyPr>
          <a:lstStyle/>
          <a:p>
            <a:r>
              <a:rPr lang="en-US" sz="2300" b="1" cap="all" dirty="0">
                <a:solidFill>
                  <a:srgbClr val="2C2C2C"/>
                </a:solidFill>
                <a:latin typeface="Arial Black" panose="020B0604020202020204" pitchFamily="34" charset="0"/>
              </a:rPr>
              <a:t>Drug resistant epilepsy vs </a:t>
            </a:r>
            <a:r>
              <a:rPr lang="en-US" sz="2300" b="1" cap="all" dirty="0" err="1">
                <a:solidFill>
                  <a:srgbClr val="2C2C2C"/>
                </a:solidFill>
                <a:latin typeface="Arial Black" panose="020B0604020202020204" pitchFamily="34" charset="0"/>
              </a:rPr>
              <a:t>Pseudoresistance</a:t>
            </a:r>
            <a:r>
              <a:rPr lang="en-US" sz="2300" b="1" cap="all" dirty="0">
                <a:solidFill>
                  <a:srgbClr val="2C2C2C"/>
                </a:solidFill>
                <a:latin typeface="Arial Black" panose="020B0604020202020204" pitchFamily="34" charset="0"/>
              </a:rPr>
              <a:t>: </a:t>
            </a:r>
          </a:p>
          <a:p>
            <a:r>
              <a:rPr lang="en-US" sz="2300" b="1" cap="all" dirty="0">
                <a:solidFill>
                  <a:srgbClr val="2C2C2C"/>
                </a:solidFill>
                <a:latin typeface="Arial Black" panose="020B0604020202020204" pitchFamily="34" charset="0"/>
              </a:rPr>
              <a:t>the importance of ruling it out</a:t>
            </a:r>
            <a:endParaRPr lang="it-IT" sz="2300" b="1" cap="all" dirty="0">
              <a:solidFill>
                <a:srgbClr val="2C2C2C"/>
              </a:solidFill>
              <a:latin typeface="Arial Black" panose="020B0604020202020204" pitchFamily="34" charset="0"/>
            </a:endParaRPr>
          </a:p>
          <a:p>
            <a:endParaRPr lang="en-BR" sz="1400" dirty="0">
              <a:solidFill>
                <a:srgbClr val="2C2C2C"/>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830A87B-7FCF-3845-B9AB-ED354CC62FA8}"/>
              </a:ext>
            </a:extLst>
          </p:cNvPr>
          <p:cNvPicPr>
            <a:picLocks noChangeAspect="1"/>
          </p:cNvPicPr>
          <p:nvPr/>
        </p:nvPicPr>
        <p:blipFill>
          <a:blip r:embed="rId3"/>
          <a:stretch>
            <a:fillRect/>
          </a:stretch>
        </p:blipFill>
        <p:spPr>
          <a:xfrm>
            <a:off x="8827879" y="6332418"/>
            <a:ext cx="2904074" cy="356751"/>
          </a:xfrm>
          <a:prstGeom prst="rect">
            <a:avLst/>
          </a:prstGeom>
        </p:spPr>
      </p:pic>
      <p:sp>
        <p:nvSpPr>
          <p:cNvPr id="2" name="CasellaDiTesto 1">
            <a:extLst>
              <a:ext uri="{FF2B5EF4-FFF2-40B4-BE49-F238E27FC236}">
                <a16:creationId xmlns:a16="http://schemas.microsoft.com/office/drawing/2014/main" id="{61DCFA3F-1FE3-33DC-CDD0-CD023226FB5F}"/>
              </a:ext>
            </a:extLst>
          </p:cNvPr>
          <p:cNvSpPr txBox="1"/>
          <p:nvPr/>
        </p:nvSpPr>
        <p:spPr>
          <a:xfrm>
            <a:off x="638723" y="1596293"/>
            <a:ext cx="6034891" cy="1028423"/>
          </a:xfrm>
          <a:prstGeom prst="rect">
            <a:avLst/>
          </a:prstGeom>
          <a:noFill/>
        </p:spPr>
        <p:txBody>
          <a:bodyPr wrap="square">
            <a:spAutoFit/>
          </a:bodyPr>
          <a:lstStyle/>
          <a:p>
            <a:pPr algn="ctr">
              <a:lnSpc>
                <a:spcPct val="150000"/>
              </a:lnSpc>
            </a:pPr>
            <a:r>
              <a:rPr lang="en-US" sz="1400" b="1" dirty="0">
                <a:solidFill>
                  <a:schemeClr val="tx1"/>
                </a:solidFill>
                <a:cs typeface="Arial" panose="020B0604020202020204" pitchFamily="34" charset="0"/>
              </a:rPr>
              <a:t>Drug resistant epilepsy </a:t>
            </a:r>
            <a:r>
              <a:rPr lang="en-US" sz="1400" dirty="0">
                <a:solidFill>
                  <a:schemeClr val="tx1"/>
                </a:solidFill>
                <a:cs typeface="Arial" panose="020B0604020202020204" pitchFamily="34" charset="0"/>
              </a:rPr>
              <a:t>is defined as the failure of adequate trials of two tolerated, appropriately chosen and used antiepileptic drug schedules (whether as monotherapies or in combination) to achieve sustained seizure freedom.</a:t>
            </a:r>
            <a:r>
              <a:rPr lang="en-US" sz="1400" baseline="30000" dirty="0">
                <a:solidFill>
                  <a:schemeClr val="tx1"/>
                </a:solidFill>
                <a:cs typeface="Arial" panose="020B0604020202020204" pitchFamily="34" charset="0"/>
              </a:rPr>
              <a:t>1</a:t>
            </a:r>
            <a:endParaRPr lang="it-IT" sz="1400" baseline="30000" dirty="0">
              <a:solidFill>
                <a:schemeClr val="tx1"/>
              </a:solidFill>
              <a:cs typeface="Arial" panose="020B0604020202020204" pitchFamily="34" charset="0"/>
            </a:endParaRPr>
          </a:p>
        </p:txBody>
      </p:sp>
      <p:sp>
        <p:nvSpPr>
          <p:cNvPr id="3" name="CasellaDiTesto 2">
            <a:extLst>
              <a:ext uri="{FF2B5EF4-FFF2-40B4-BE49-F238E27FC236}">
                <a16:creationId xmlns:a16="http://schemas.microsoft.com/office/drawing/2014/main" id="{66EBBB11-ADED-DCF2-6A71-E60C261596CF}"/>
              </a:ext>
            </a:extLst>
          </p:cNvPr>
          <p:cNvSpPr txBox="1"/>
          <p:nvPr/>
        </p:nvSpPr>
        <p:spPr>
          <a:xfrm>
            <a:off x="6861306" y="1604459"/>
            <a:ext cx="6004560" cy="1028423"/>
          </a:xfrm>
          <a:prstGeom prst="rect">
            <a:avLst/>
          </a:prstGeom>
          <a:noFill/>
        </p:spPr>
        <p:txBody>
          <a:bodyPr wrap="square">
            <a:spAutoFit/>
          </a:bodyPr>
          <a:lstStyle/>
          <a:p>
            <a:pPr algn="ctr">
              <a:lnSpc>
                <a:spcPct val="150000"/>
              </a:lnSpc>
            </a:pPr>
            <a:r>
              <a:rPr lang="en-US" sz="1400" b="1" dirty="0" err="1">
                <a:solidFill>
                  <a:schemeClr val="tx1"/>
                </a:solidFill>
                <a:cs typeface="Arial" panose="020B0604020202020204" pitchFamily="34" charset="0"/>
              </a:rPr>
              <a:t>Pseudoresistance</a:t>
            </a:r>
            <a:r>
              <a:rPr lang="en-US" sz="1400" dirty="0">
                <a:solidFill>
                  <a:schemeClr val="tx1"/>
                </a:solidFill>
                <a:cs typeface="Arial" panose="020B0604020202020204" pitchFamily="34" charset="0"/>
              </a:rPr>
              <a:t> is an</a:t>
            </a:r>
          </a:p>
          <a:p>
            <a:pPr algn="ctr">
              <a:lnSpc>
                <a:spcPct val="150000"/>
              </a:lnSpc>
            </a:pPr>
            <a:r>
              <a:rPr lang="en-US" sz="1400" dirty="0">
                <a:solidFill>
                  <a:schemeClr val="tx1"/>
                </a:solidFill>
                <a:cs typeface="Arial" panose="020B0604020202020204" pitchFamily="34" charset="0"/>
              </a:rPr>
              <a:t>umbrella term comprising different phenomena that </a:t>
            </a:r>
          </a:p>
          <a:p>
            <a:pPr algn="ctr">
              <a:lnSpc>
                <a:spcPct val="150000"/>
              </a:lnSpc>
            </a:pPr>
            <a:r>
              <a:rPr lang="en-US" sz="1400" dirty="0">
                <a:solidFill>
                  <a:schemeClr val="tx1"/>
                </a:solidFill>
                <a:cs typeface="Arial" panose="020B0604020202020204" pitchFamily="34" charset="0"/>
              </a:rPr>
              <a:t>may mimic resistance to ASMs.</a:t>
            </a:r>
            <a:r>
              <a:rPr lang="en-US" sz="1400" baseline="30000" dirty="0">
                <a:solidFill>
                  <a:schemeClr val="tx1"/>
                </a:solidFill>
                <a:cs typeface="Arial" panose="020B0604020202020204" pitchFamily="34" charset="0"/>
              </a:rPr>
              <a:t>2</a:t>
            </a:r>
            <a:endParaRPr lang="it-IT" sz="1400" baseline="30000" dirty="0">
              <a:solidFill>
                <a:schemeClr val="tx1"/>
              </a:solidFill>
              <a:cs typeface="Arial" panose="020B0604020202020204" pitchFamily="34" charset="0"/>
            </a:endParaRPr>
          </a:p>
        </p:txBody>
      </p:sp>
      <p:sp>
        <p:nvSpPr>
          <p:cNvPr id="4" name="CasellaDiTesto 3">
            <a:extLst>
              <a:ext uri="{FF2B5EF4-FFF2-40B4-BE49-F238E27FC236}">
                <a16:creationId xmlns:a16="http://schemas.microsoft.com/office/drawing/2014/main" id="{91D3D292-57B5-60D4-36DD-FCAB19B08CEF}"/>
              </a:ext>
            </a:extLst>
          </p:cNvPr>
          <p:cNvSpPr txBox="1"/>
          <p:nvPr/>
        </p:nvSpPr>
        <p:spPr>
          <a:xfrm>
            <a:off x="710056" y="2679441"/>
            <a:ext cx="11556275" cy="705258"/>
          </a:xfrm>
          <a:prstGeom prst="rect">
            <a:avLst/>
          </a:prstGeom>
          <a:noFill/>
        </p:spPr>
        <p:txBody>
          <a:bodyPr wrap="square">
            <a:spAutoFit/>
          </a:bodyPr>
          <a:lstStyle/>
          <a:p>
            <a:pPr>
              <a:lnSpc>
                <a:spcPct val="150000"/>
              </a:lnSpc>
            </a:pPr>
            <a:r>
              <a:rPr lang="en-US" sz="1400" dirty="0">
                <a:solidFill>
                  <a:schemeClr val="tx1"/>
                </a:solidFill>
                <a:cs typeface="Arial" panose="020B0604020202020204" pitchFamily="34" charset="0"/>
              </a:rPr>
              <a:t>Despite the fact that there is no widely accepted definition, the term ‘‘</a:t>
            </a:r>
            <a:r>
              <a:rPr lang="en-US" sz="1400" dirty="0" err="1">
                <a:solidFill>
                  <a:schemeClr val="tx1"/>
                </a:solidFill>
                <a:cs typeface="Arial" panose="020B0604020202020204" pitchFamily="34" charset="0"/>
              </a:rPr>
              <a:t>pseudoresistance</a:t>
            </a:r>
            <a:r>
              <a:rPr lang="en-US" sz="1400" dirty="0">
                <a:solidFill>
                  <a:schemeClr val="tx1"/>
                </a:solidFill>
                <a:cs typeface="Arial" panose="020B0604020202020204" pitchFamily="34" charset="0"/>
              </a:rPr>
              <a:t>” is commonly used in the context of seizure recurrence due to permanent or occasional lack of adherence to prescribed ASM treatment and/or psychogenic non epileptic seizures (PNES).</a:t>
            </a:r>
            <a:r>
              <a:rPr lang="en-US" sz="1400" baseline="30000" dirty="0">
                <a:solidFill>
                  <a:schemeClr val="tx1"/>
                </a:solidFill>
                <a:cs typeface="Arial" panose="020B0604020202020204" pitchFamily="34" charset="0"/>
              </a:rPr>
              <a:t>2</a:t>
            </a:r>
            <a:endParaRPr lang="it-IT" sz="1400" baseline="30000" dirty="0">
              <a:solidFill>
                <a:schemeClr val="tx1"/>
              </a:solidFill>
              <a:cs typeface="Arial" panose="020B0604020202020204" pitchFamily="34" charset="0"/>
            </a:endParaRPr>
          </a:p>
        </p:txBody>
      </p:sp>
      <p:sp>
        <p:nvSpPr>
          <p:cNvPr id="9" name="CasellaDiTesto 8">
            <a:extLst>
              <a:ext uri="{FF2B5EF4-FFF2-40B4-BE49-F238E27FC236}">
                <a16:creationId xmlns:a16="http://schemas.microsoft.com/office/drawing/2014/main" id="{AFAF760C-07F3-2A61-B804-C3E855D5F7E4}"/>
              </a:ext>
            </a:extLst>
          </p:cNvPr>
          <p:cNvSpPr txBox="1"/>
          <p:nvPr/>
        </p:nvSpPr>
        <p:spPr>
          <a:xfrm>
            <a:off x="162742" y="6317535"/>
            <a:ext cx="11643178" cy="369332"/>
          </a:xfrm>
          <a:prstGeom prst="rect">
            <a:avLst/>
          </a:prstGeom>
          <a:noFill/>
        </p:spPr>
        <p:txBody>
          <a:bodyPr wrap="square" rtlCol="0">
            <a:spAutoFit/>
          </a:bodyPr>
          <a:lstStyle/>
          <a:p>
            <a:r>
              <a:rPr lang="it-IT" sz="900" dirty="0" err="1">
                <a:solidFill>
                  <a:schemeClr val="tx1"/>
                </a:solidFill>
                <a:cs typeface="Arial" panose="020B0604020202020204" pitchFamily="34" charset="0"/>
              </a:rPr>
              <a:t>Abbreviations</a:t>
            </a:r>
            <a:r>
              <a:rPr lang="it-IT" sz="900" dirty="0">
                <a:solidFill>
                  <a:schemeClr val="tx1"/>
                </a:solidFill>
                <a:cs typeface="Arial" panose="020B0604020202020204" pitchFamily="34" charset="0"/>
              </a:rPr>
              <a:t>: ASM, </a:t>
            </a:r>
            <a:r>
              <a:rPr lang="it-IT" sz="900" dirty="0" err="1">
                <a:solidFill>
                  <a:schemeClr val="tx1"/>
                </a:solidFill>
                <a:cs typeface="Arial" panose="020B0604020202020204" pitchFamily="34" charset="0"/>
              </a:rPr>
              <a:t>antiseizure</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medication</a:t>
            </a:r>
            <a:endParaRPr lang="it-IT" sz="900" dirty="0">
              <a:solidFill>
                <a:schemeClr val="tx1"/>
              </a:solidFill>
              <a:cs typeface="Arial" panose="020B0604020202020204" pitchFamily="34" charset="0"/>
            </a:endParaRPr>
          </a:p>
          <a:p>
            <a:r>
              <a:rPr lang="it-IT" sz="900" b="1" dirty="0">
                <a:solidFill>
                  <a:schemeClr val="tx1"/>
                </a:solidFill>
                <a:cs typeface="Arial" panose="020B0604020202020204" pitchFamily="34" charset="0"/>
              </a:rPr>
              <a:t>1</a:t>
            </a:r>
            <a:r>
              <a:rPr lang="it-IT" sz="900" dirty="0">
                <a:solidFill>
                  <a:schemeClr val="tx1"/>
                </a:solidFill>
                <a:cs typeface="Arial" panose="020B0604020202020204" pitchFamily="34" charset="0"/>
              </a:rPr>
              <a:t>. Kwan P et al. </a:t>
            </a:r>
            <a:r>
              <a:rPr lang="it-IT" sz="900" dirty="0" err="1">
                <a:solidFill>
                  <a:schemeClr val="tx1"/>
                </a:solidFill>
                <a:cs typeface="Arial" panose="020B0604020202020204" pitchFamily="34" charset="0"/>
              </a:rPr>
              <a:t>Epilepsia</a:t>
            </a:r>
            <a:r>
              <a:rPr lang="it-IT" sz="900" dirty="0">
                <a:solidFill>
                  <a:schemeClr val="tx1"/>
                </a:solidFill>
                <a:cs typeface="Arial" panose="020B0604020202020204" pitchFamily="34" charset="0"/>
              </a:rPr>
              <a:t> (2010); 51(6):1069–1077; </a:t>
            </a:r>
            <a:r>
              <a:rPr lang="it-IT" sz="900" b="1" dirty="0">
                <a:solidFill>
                  <a:schemeClr val="tx1"/>
                </a:solidFill>
                <a:cs typeface="Arial" panose="020B0604020202020204" pitchFamily="34" charset="0"/>
              </a:rPr>
              <a:t>2</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Gesche</a:t>
            </a:r>
            <a:r>
              <a:rPr lang="it-IT" sz="900" dirty="0">
                <a:solidFill>
                  <a:schemeClr val="tx1"/>
                </a:solidFill>
                <a:cs typeface="Arial" panose="020B0604020202020204" pitchFamily="34" charset="0"/>
              </a:rPr>
              <a:t> J et al. </a:t>
            </a:r>
            <a:r>
              <a:rPr lang="it-IT" sz="900" dirty="0" err="1">
                <a:solidFill>
                  <a:schemeClr val="tx1"/>
                </a:solidFill>
                <a:cs typeface="Arial" panose="020B0604020202020204" pitchFamily="34" charset="0"/>
              </a:rPr>
              <a:t>Epilepsy</a:t>
            </a:r>
            <a:r>
              <a:rPr lang="it-IT" sz="900" dirty="0">
                <a:solidFill>
                  <a:schemeClr val="tx1"/>
                </a:solidFill>
                <a:cs typeface="Arial" panose="020B0604020202020204" pitchFamily="34" charset="0"/>
              </a:rPr>
              <a:t> &amp; </a:t>
            </a:r>
            <a:r>
              <a:rPr lang="it-IT" sz="900" dirty="0" err="1">
                <a:solidFill>
                  <a:schemeClr val="tx1"/>
                </a:solidFill>
                <a:cs typeface="Arial" panose="020B0604020202020204" pitchFamily="34" charset="0"/>
              </a:rPr>
              <a:t>Behavior</a:t>
            </a:r>
            <a:r>
              <a:rPr lang="it-IT" sz="900" dirty="0">
                <a:solidFill>
                  <a:schemeClr val="tx1"/>
                </a:solidFill>
                <a:cs typeface="Arial" panose="020B0604020202020204" pitchFamily="34" charset="0"/>
              </a:rPr>
              <a:t> (2022); 130:108633; </a:t>
            </a:r>
            <a:r>
              <a:rPr lang="it-IT" sz="900" b="1" dirty="0">
                <a:solidFill>
                  <a:schemeClr val="tx1"/>
                </a:solidFill>
                <a:cs typeface="Arial" panose="020B0604020202020204" pitchFamily="34" charset="0"/>
              </a:rPr>
              <a:t>3</a:t>
            </a:r>
            <a:r>
              <a:rPr lang="it-IT" sz="900" dirty="0">
                <a:solidFill>
                  <a:schemeClr val="tx1"/>
                </a:solidFill>
                <a:cs typeface="Arial" panose="020B0604020202020204" pitchFamily="34" charset="0"/>
              </a:rPr>
              <a:t>. Kwan P et al. N </a:t>
            </a:r>
            <a:r>
              <a:rPr lang="it-IT" sz="900" dirty="0" err="1">
                <a:solidFill>
                  <a:schemeClr val="tx1"/>
                </a:solidFill>
                <a:cs typeface="Arial" panose="020B0604020202020204" pitchFamily="34" charset="0"/>
              </a:rPr>
              <a:t>Engl</a:t>
            </a:r>
            <a:r>
              <a:rPr lang="it-IT" sz="900" dirty="0">
                <a:solidFill>
                  <a:schemeClr val="tx1"/>
                </a:solidFill>
                <a:cs typeface="Arial" panose="020B0604020202020204" pitchFamily="34" charset="0"/>
              </a:rPr>
              <a:t> J </a:t>
            </a:r>
            <a:r>
              <a:rPr lang="it-IT" sz="900" dirty="0" err="1">
                <a:solidFill>
                  <a:schemeClr val="tx1"/>
                </a:solidFill>
                <a:cs typeface="Arial" panose="020B0604020202020204" pitchFamily="34" charset="0"/>
              </a:rPr>
              <a:t>Med</a:t>
            </a:r>
            <a:r>
              <a:rPr lang="it-IT" sz="900" dirty="0">
                <a:solidFill>
                  <a:schemeClr val="tx1"/>
                </a:solidFill>
                <a:cs typeface="Arial" panose="020B0604020202020204" pitchFamily="34" charset="0"/>
              </a:rPr>
              <a:t> (2011);365:919-26</a:t>
            </a:r>
          </a:p>
        </p:txBody>
      </p:sp>
      <p:pic>
        <p:nvPicPr>
          <p:cNvPr id="11" name="Immagine 10">
            <a:extLst>
              <a:ext uri="{FF2B5EF4-FFF2-40B4-BE49-F238E27FC236}">
                <a16:creationId xmlns:a16="http://schemas.microsoft.com/office/drawing/2014/main" id="{D8C33058-66DC-9787-9050-62E0F36669D6}"/>
              </a:ext>
            </a:extLst>
          </p:cNvPr>
          <p:cNvPicPr>
            <a:picLocks noChangeAspect="1"/>
          </p:cNvPicPr>
          <p:nvPr/>
        </p:nvPicPr>
        <p:blipFill>
          <a:blip r:embed="rId4"/>
          <a:stretch>
            <a:fillRect/>
          </a:stretch>
        </p:blipFill>
        <p:spPr>
          <a:xfrm>
            <a:off x="806504" y="3480694"/>
            <a:ext cx="4290314" cy="2341322"/>
          </a:xfrm>
          <a:prstGeom prst="rect">
            <a:avLst/>
          </a:prstGeom>
        </p:spPr>
      </p:pic>
      <p:sp>
        <p:nvSpPr>
          <p:cNvPr id="12" name="CasellaDiTesto 11">
            <a:extLst>
              <a:ext uri="{FF2B5EF4-FFF2-40B4-BE49-F238E27FC236}">
                <a16:creationId xmlns:a16="http://schemas.microsoft.com/office/drawing/2014/main" id="{90A804EC-AEDD-9FCF-0436-25E93C1EAB0E}"/>
              </a:ext>
            </a:extLst>
          </p:cNvPr>
          <p:cNvSpPr txBox="1"/>
          <p:nvPr/>
        </p:nvSpPr>
        <p:spPr>
          <a:xfrm>
            <a:off x="806504" y="5799943"/>
            <a:ext cx="4720046" cy="215444"/>
          </a:xfrm>
          <a:prstGeom prst="rect">
            <a:avLst/>
          </a:prstGeom>
          <a:noFill/>
        </p:spPr>
        <p:txBody>
          <a:bodyPr wrap="square" rtlCol="0">
            <a:spAutoFit/>
          </a:bodyPr>
          <a:lstStyle/>
          <a:p>
            <a:r>
              <a:rPr lang="it-IT" sz="800" dirty="0" err="1">
                <a:solidFill>
                  <a:schemeClr val="tx1"/>
                </a:solidFill>
                <a:cs typeface="Arial" panose="020B0604020202020204" pitchFamily="34" charset="0"/>
              </a:rPr>
              <a:t>Modified</a:t>
            </a:r>
            <a:r>
              <a:rPr lang="it-IT" sz="800" dirty="0">
                <a:solidFill>
                  <a:schemeClr val="tx1"/>
                </a:solidFill>
                <a:cs typeface="Arial" panose="020B0604020202020204" pitchFamily="34" charset="0"/>
              </a:rPr>
              <a:t> </a:t>
            </a:r>
            <a:r>
              <a:rPr lang="it-IT" sz="800" dirty="0" err="1">
                <a:solidFill>
                  <a:schemeClr val="tx1"/>
                </a:solidFill>
                <a:cs typeface="Arial" panose="020B0604020202020204" pitchFamily="34" charset="0"/>
              </a:rPr>
              <a:t>table</a:t>
            </a:r>
            <a:r>
              <a:rPr lang="it-IT" sz="800" dirty="0">
                <a:solidFill>
                  <a:schemeClr val="tx1"/>
                </a:solidFill>
                <a:cs typeface="Arial" panose="020B0604020202020204" pitchFamily="34" charset="0"/>
              </a:rPr>
              <a:t> from tab 1 </a:t>
            </a:r>
            <a:r>
              <a:rPr lang="it-IT" sz="800" dirty="0" err="1">
                <a:solidFill>
                  <a:schemeClr val="tx1"/>
                </a:solidFill>
                <a:cs typeface="Arial" panose="020B0604020202020204" pitchFamily="34" charset="0"/>
              </a:rPr>
              <a:t>ref</a:t>
            </a:r>
            <a:r>
              <a:rPr lang="it-IT" sz="800" dirty="0">
                <a:solidFill>
                  <a:schemeClr val="tx1"/>
                </a:solidFill>
                <a:cs typeface="Arial" panose="020B0604020202020204" pitchFamily="34" charset="0"/>
              </a:rPr>
              <a:t> 3. </a:t>
            </a:r>
          </a:p>
        </p:txBody>
      </p:sp>
      <p:sp>
        <p:nvSpPr>
          <p:cNvPr id="13" name="CasellaDiTesto 12">
            <a:extLst>
              <a:ext uri="{FF2B5EF4-FFF2-40B4-BE49-F238E27FC236}">
                <a16:creationId xmlns:a16="http://schemas.microsoft.com/office/drawing/2014/main" id="{1286EAE0-06DF-9900-6A3E-923AC492C687}"/>
              </a:ext>
            </a:extLst>
          </p:cNvPr>
          <p:cNvSpPr txBox="1"/>
          <p:nvPr/>
        </p:nvSpPr>
        <p:spPr>
          <a:xfrm>
            <a:off x="6749816" y="4035590"/>
            <a:ext cx="4635137" cy="1323439"/>
          </a:xfrm>
          <a:prstGeom prst="rect">
            <a:avLst/>
          </a:prstGeom>
          <a:noFill/>
        </p:spPr>
        <p:txBody>
          <a:bodyPr wrap="square">
            <a:spAutoFit/>
          </a:bodyPr>
          <a:lstStyle/>
          <a:p>
            <a:r>
              <a:rPr lang="en-US" sz="1600" dirty="0">
                <a:solidFill>
                  <a:schemeClr val="tx1"/>
                </a:solidFill>
                <a:cs typeface="Arial" panose="020B0604020202020204" pitchFamily="34" charset="0"/>
              </a:rPr>
              <a:t>	</a:t>
            </a:r>
            <a:r>
              <a:rPr lang="en-US" sz="1600" b="1" dirty="0" err="1">
                <a:solidFill>
                  <a:schemeClr val="tx1"/>
                </a:solidFill>
                <a:cs typeface="Arial" panose="020B0604020202020204" pitchFamily="34" charset="0"/>
              </a:rPr>
              <a:t>Pseudoresistance</a:t>
            </a:r>
            <a:r>
              <a:rPr lang="en-US" sz="1600" dirty="0">
                <a:solidFill>
                  <a:schemeClr val="tx1"/>
                </a:solidFill>
                <a:cs typeface="Arial" panose="020B0604020202020204" pitchFamily="34" charset="0"/>
              </a:rPr>
              <a:t>, in which seizures persist because the underlying disorder has not been adequately or appropriately treated, </a:t>
            </a:r>
            <a:r>
              <a:rPr lang="en-US" sz="1600" b="1" dirty="0">
                <a:solidFill>
                  <a:schemeClr val="tx1"/>
                </a:solidFill>
                <a:cs typeface="Arial" panose="020B0604020202020204" pitchFamily="34" charset="0"/>
              </a:rPr>
              <a:t>must be ruled out or corrected before drug treatment can be considered to have failed</a:t>
            </a:r>
            <a:r>
              <a:rPr lang="en-US" sz="1600" dirty="0">
                <a:solidFill>
                  <a:schemeClr val="tx1"/>
                </a:solidFill>
                <a:cs typeface="Arial" panose="020B0604020202020204" pitchFamily="34" charset="0"/>
              </a:rPr>
              <a:t>.</a:t>
            </a:r>
            <a:r>
              <a:rPr lang="en-US" sz="1600" baseline="30000" dirty="0">
                <a:solidFill>
                  <a:schemeClr val="tx1"/>
                </a:solidFill>
                <a:cs typeface="Arial" panose="020B0604020202020204" pitchFamily="34" charset="0"/>
              </a:rPr>
              <a:t>3</a:t>
            </a:r>
            <a:endParaRPr lang="it-IT" sz="1600" baseline="30000" dirty="0">
              <a:solidFill>
                <a:schemeClr val="tx1"/>
              </a:solidFill>
              <a:cs typeface="Arial" panose="020B0604020202020204" pitchFamily="34" charset="0"/>
            </a:endParaRPr>
          </a:p>
        </p:txBody>
      </p:sp>
      <p:sp>
        <p:nvSpPr>
          <p:cNvPr id="14" name="Rettangolo con angoli arrotondati 13">
            <a:extLst>
              <a:ext uri="{FF2B5EF4-FFF2-40B4-BE49-F238E27FC236}">
                <a16:creationId xmlns:a16="http://schemas.microsoft.com/office/drawing/2014/main" id="{C196E4D4-547A-516D-083E-9C8937FBC303}"/>
              </a:ext>
            </a:extLst>
          </p:cNvPr>
          <p:cNvSpPr/>
          <p:nvPr/>
        </p:nvSpPr>
        <p:spPr>
          <a:xfrm>
            <a:off x="6673615" y="3990786"/>
            <a:ext cx="4788082" cy="1368243"/>
          </a:xfrm>
          <a:prstGeom prst="roundRect">
            <a:avLst/>
          </a:prstGeom>
          <a:noFill/>
          <a:ln w="22225" cap="rnd">
            <a:solidFill>
              <a:srgbClr val="71C1D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cs typeface="Arial" panose="020B0604020202020204" pitchFamily="34" charset="0"/>
            </a:endParaRPr>
          </a:p>
        </p:txBody>
      </p:sp>
      <p:pic>
        <p:nvPicPr>
          <p:cNvPr id="15" name="Elemento grafico 14" descr="Dorso della mano con indice che punta verso destra">
            <a:extLst>
              <a:ext uri="{FF2B5EF4-FFF2-40B4-BE49-F238E27FC236}">
                <a16:creationId xmlns:a16="http://schemas.microsoft.com/office/drawing/2014/main" id="{CBB76F4F-B7DF-B828-4C91-02E2D3E99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4117" y="3740588"/>
            <a:ext cx="646938" cy="646938"/>
          </a:xfrm>
          <a:prstGeom prst="rect">
            <a:avLst/>
          </a:prstGeom>
        </p:spPr>
      </p:pic>
    </p:spTree>
    <p:extLst>
      <p:ext uri="{BB962C8B-B14F-4D97-AF65-F5344CB8AC3E}">
        <p14:creationId xmlns:p14="http://schemas.microsoft.com/office/powerpoint/2010/main" val="75601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0" y="426584"/>
            <a:ext cx="12192000" cy="6858000"/>
          </a:xfrm>
          <a:prstGeom prst="rect">
            <a:avLst/>
          </a:prstGeom>
        </p:spPr>
      </p:pic>
      <p:sp>
        <p:nvSpPr>
          <p:cNvPr id="3" name="Segnaposto contenuto 2">
            <a:extLst>
              <a:ext uri="{FF2B5EF4-FFF2-40B4-BE49-F238E27FC236}">
                <a16:creationId xmlns:a16="http://schemas.microsoft.com/office/drawing/2014/main" id="{74064DB1-6B86-6973-E991-9668D44F7B64}"/>
              </a:ext>
            </a:extLst>
          </p:cNvPr>
          <p:cNvSpPr>
            <a:spLocks noGrp="1"/>
          </p:cNvSpPr>
          <p:nvPr>
            <p:ph idx="1"/>
          </p:nvPr>
        </p:nvSpPr>
        <p:spPr>
          <a:xfrm>
            <a:off x="838200" y="1543237"/>
            <a:ext cx="10515600" cy="1699895"/>
          </a:xfrm>
        </p:spPr>
        <p:txBody>
          <a:bodyPr>
            <a:normAutofit/>
          </a:bodyPr>
          <a:lstStyle/>
          <a:p>
            <a:pPr marL="285750" indent="-285750">
              <a:lnSpc>
                <a:spcPct val="150000"/>
              </a:lnSpc>
              <a:spcBef>
                <a:spcPts val="0"/>
              </a:spcBef>
              <a:buFont typeface="Wingdings" panose="05000000000000000000" pitchFamily="2" charset="2"/>
              <a:buChar char="ü"/>
            </a:pPr>
            <a:r>
              <a:rPr lang="en-US" sz="1400" dirty="0">
                <a:solidFill>
                  <a:schemeClr val="tx1"/>
                </a:solidFill>
                <a:latin typeface="+mn-lt"/>
              </a:rPr>
              <a:t>Despite availability of many new antiepileptic drugs with differing mechanisms of action, outcomes in newly diagnosed epilepsy have not improved.</a:t>
            </a:r>
            <a:r>
              <a:rPr lang="en-US" sz="1400" baseline="30000" dirty="0">
                <a:solidFill>
                  <a:schemeClr val="tx1"/>
                </a:solidFill>
                <a:latin typeface="+mn-lt"/>
              </a:rPr>
              <a:t>4</a:t>
            </a:r>
          </a:p>
          <a:p>
            <a:pPr marL="285750" indent="-285750">
              <a:lnSpc>
                <a:spcPct val="150000"/>
              </a:lnSpc>
              <a:spcBef>
                <a:spcPts val="0"/>
              </a:spcBef>
              <a:buFont typeface="Wingdings" panose="05000000000000000000" pitchFamily="2" charset="2"/>
              <a:buChar char="ü"/>
            </a:pPr>
            <a:r>
              <a:rPr lang="en-US" sz="1400" dirty="0">
                <a:solidFill>
                  <a:schemeClr val="tx1"/>
                </a:solidFill>
                <a:latin typeface="+mn-lt"/>
              </a:rPr>
              <a:t>Most patients who attain control do so with the first or second AED.</a:t>
            </a:r>
            <a:r>
              <a:rPr lang="en-US" sz="1400" baseline="30000" dirty="0">
                <a:solidFill>
                  <a:schemeClr val="tx1"/>
                </a:solidFill>
                <a:latin typeface="+mn-lt"/>
              </a:rPr>
              <a:t>4</a:t>
            </a:r>
          </a:p>
          <a:p>
            <a:pPr marL="285750" indent="-285750">
              <a:lnSpc>
                <a:spcPct val="150000"/>
              </a:lnSpc>
              <a:spcBef>
                <a:spcPts val="0"/>
              </a:spcBef>
              <a:buFont typeface="Wingdings" panose="05000000000000000000" pitchFamily="2" charset="2"/>
              <a:buChar char="ü"/>
            </a:pPr>
            <a:r>
              <a:rPr lang="en-US" sz="1400" b="1" dirty="0">
                <a:solidFill>
                  <a:schemeClr val="tx1"/>
                </a:solidFill>
                <a:latin typeface="+mn-lt"/>
              </a:rPr>
              <a:t>The probability of achieving seizure freedom diminishes substantially with each subsequent AED regimen tried</a:t>
            </a:r>
            <a:r>
              <a:rPr lang="en-US" sz="1400" dirty="0">
                <a:solidFill>
                  <a:schemeClr val="tx1"/>
                </a:solidFill>
                <a:latin typeface="+mn-lt"/>
              </a:rPr>
              <a:t>.</a:t>
            </a:r>
            <a:r>
              <a:rPr lang="en-US" sz="1400" baseline="30000" dirty="0">
                <a:solidFill>
                  <a:schemeClr val="tx1"/>
                </a:solidFill>
                <a:latin typeface="+mn-lt"/>
              </a:rPr>
              <a:t>4</a:t>
            </a:r>
          </a:p>
          <a:p>
            <a:pPr marL="285750" indent="-285750">
              <a:lnSpc>
                <a:spcPct val="150000"/>
              </a:lnSpc>
              <a:spcBef>
                <a:spcPts val="0"/>
              </a:spcBef>
              <a:buFont typeface="Wingdings" panose="05000000000000000000" pitchFamily="2" charset="2"/>
              <a:buChar char="ü"/>
            </a:pPr>
            <a:r>
              <a:rPr lang="en-US" sz="1400" b="1" dirty="0">
                <a:solidFill>
                  <a:schemeClr val="tx1"/>
                </a:solidFill>
                <a:latin typeface="+mn-lt"/>
              </a:rPr>
              <a:t>More than one-third of patients experience epilepsy that remains uncontrolled</a:t>
            </a:r>
            <a:r>
              <a:rPr lang="en-US" sz="1400" dirty="0">
                <a:solidFill>
                  <a:schemeClr val="tx1"/>
                </a:solidFill>
                <a:latin typeface="+mn-lt"/>
              </a:rPr>
              <a:t>.</a:t>
            </a:r>
            <a:r>
              <a:rPr lang="en-US" sz="1400" baseline="30000" dirty="0">
                <a:solidFill>
                  <a:schemeClr val="tx1"/>
                </a:solidFill>
                <a:latin typeface="+mn-lt"/>
              </a:rPr>
              <a:t>4</a:t>
            </a:r>
            <a:endParaRPr lang="it-IT" sz="1400" baseline="30000" dirty="0">
              <a:solidFill>
                <a:schemeClr val="tx1"/>
              </a:solidFill>
              <a:latin typeface="+mn-lt"/>
            </a:endParaRPr>
          </a:p>
          <a:p>
            <a:endParaRPr lang="it-IT" dirty="0">
              <a:latin typeface="+mn-lt"/>
            </a:endParaRPr>
          </a:p>
        </p:txBody>
      </p:sp>
      <p:pic>
        <p:nvPicPr>
          <p:cNvPr id="12" name="Immagine 11">
            <a:extLst>
              <a:ext uri="{FF2B5EF4-FFF2-40B4-BE49-F238E27FC236}">
                <a16:creationId xmlns:a16="http://schemas.microsoft.com/office/drawing/2014/main" id="{68059BF5-C329-6A4C-0F60-C4C382CFA02D}"/>
              </a:ext>
            </a:extLst>
          </p:cNvPr>
          <p:cNvPicPr>
            <a:picLocks noChangeAspect="1"/>
          </p:cNvPicPr>
          <p:nvPr/>
        </p:nvPicPr>
        <p:blipFill>
          <a:blip r:embed="rId3"/>
          <a:stretch>
            <a:fillRect/>
          </a:stretch>
        </p:blipFill>
        <p:spPr>
          <a:xfrm>
            <a:off x="838201" y="3385333"/>
            <a:ext cx="5062528" cy="2627632"/>
          </a:xfrm>
          <a:prstGeom prst="rect">
            <a:avLst/>
          </a:prstGeom>
        </p:spPr>
      </p:pic>
      <p:sp>
        <p:nvSpPr>
          <p:cNvPr id="13" name="CasellaDiTesto 12">
            <a:extLst>
              <a:ext uri="{FF2B5EF4-FFF2-40B4-BE49-F238E27FC236}">
                <a16:creationId xmlns:a16="http://schemas.microsoft.com/office/drawing/2014/main" id="{5348DAA0-B0EA-9DB6-5202-650C8CE2FD7D}"/>
              </a:ext>
            </a:extLst>
          </p:cNvPr>
          <p:cNvSpPr txBox="1"/>
          <p:nvPr/>
        </p:nvSpPr>
        <p:spPr>
          <a:xfrm>
            <a:off x="5900729" y="3440504"/>
            <a:ext cx="5453071" cy="1453475"/>
          </a:xfrm>
          <a:prstGeom prst="rect">
            <a:avLst/>
          </a:prstGeom>
          <a:noFill/>
        </p:spPr>
        <p:txBody>
          <a:bodyPr wrap="square">
            <a:spAutoFit/>
          </a:bodyPr>
          <a:lstStyle/>
          <a:p>
            <a:pPr>
              <a:lnSpc>
                <a:spcPct val="150000"/>
              </a:lnSpc>
            </a:pPr>
            <a:r>
              <a:rPr lang="en-US" sz="1000" dirty="0">
                <a:solidFill>
                  <a:schemeClr val="tx1"/>
                </a:solidFill>
                <a:cs typeface="Arial" panose="020B0604020202020204" pitchFamily="34" charset="0"/>
              </a:rPr>
              <a:t>The study shows a significant difference in overall probability of seizure freedom between patients treated with the first and second AED regimens (hazard ratio [HR],0.52; 95% CI, 0.45-0.60; p&lt; .001).</a:t>
            </a:r>
            <a:r>
              <a:rPr lang="en-US" sz="1000" baseline="30000" dirty="0">
                <a:solidFill>
                  <a:schemeClr val="tx1"/>
                </a:solidFill>
                <a:cs typeface="Arial" panose="020B0604020202020204" pitchFamily="34" charset="0"/>
              </a:rPr>
              <a:t>4</a:t>
            </a:r>
          </a:p>
          <a:p>
            <a:pPr>
              <a:lnSpc>
                <a:spcPct val="150000"/>
              </a:lnSpc>
            </a:pPr>
            <a:endParaRPr lang="en-US" sz="1000" dirty="0">
              <a:solidFill>
                <a:schemeClr val="tx1"/>
              </a:solidFill>
              <a:cs typeface="Arial" panose="020B0604020202020204" pitchFamily="34" charset="0"/>
            </a:endParaRPr>
          </a:p>
          <a:p>
            <a:pPr>
              <a:lnSpc>
                <a:spcPct val="150000"/>
              </a:lnSpc>
            </a:pPr>
            <a:r>
              <a:rPr lang="en-US" sz="1000" dirty="0">
                <a:solidFill>
                  <a:schemeClr val="tx1"/>
                </a:solidFill>
                <a:cs typeface="Arial" panose="020B0604020202020204" pitchFamily="34" charset="0"/>
              </a:rPr>
              <a:t>The difference is also significant when comparing those treated with their second and third AED regimen (HR, 0.71; 95% CI, 0.55-0.92; p= .01). There are no significant differences between the third, fourth, and fifth and greater numbers of AED regimens.</a:t>
            </a:r>
            <a:r>
              <a:rPr lang="en-US" sz="1000" baseline="30000" dirty="0">
                <a:solidFill>
                  <a:schemeClr val="tx1"/>
                </a:solidFill>
                <a:cs typeface="Arial" panose="020B0604020202020204" pitchFamily="34" charset="0"/>
              </a:rPr>
              <a:t>4</a:t>
            </a:r>
            <a:endParaRPr lang="it-IT" sz="1000" baseline="30000" dirty="0">
              <a:solidFill>
                <a:schemeClr val="tx1"/>
              </a:solidFill>
              <a:cs typeface="Arial" panose="020B0604020202020204" pitchFamily="34" charset="0"/>
            </a:endParaRPr>
          </a:p>
        </p:txBody>
      </p:sp>
      <p:sp>
        <p:nvSpPr>
          <p:cNvPr id="14" name="CasellaDiTesto 13">
            <a:extLst>
              <a:ext uri="{FF2B5EF4-FFF2-40B4-BE49-F238E27FC236}">
                <a16:creationId xmlns:a16="http://schemas.microsoft.com/office/drawing/2014/main" id="{2E3AD51E-C277-1980-15AD-5D87EA1FBBD9}"/>
              </a:ext>
            </a:extLst>
          </p:cNvPr>
          <p:cNvSpPr txBox="1"/>
          <p:nvPr/>
        </p:nvSpPr>
        <p:spPr>
          <a:xfrm>
            <a:off x="5900729" y="5310508"/>
            <a:ext cx="5277395" cy="338554"/>
          </a:xfrm>
          <a:prstGeom prst="rect">
            <a:avLst/>
          </a:prstGeom>
          <a:solidFill>
            <a:schemeClr val="bg1"/>
          </a:solidFill>
        </p:spPr>
        <p:txBody>
          <a:bodyPr wrap="square" rtlCol="0">
            <a:spAutoFit/>
          </a:bodyPr>
          <a:lstStyle/>
          <a:p>
            <a:r>
              <a:rPr lang="it-IT" sz="800" dirty="0" err="1">
                <a:solidFill>
                  <a:schemeClr val="tx1"/>
                </a:solidFill>
                <a:cs typeface="Arial" panose="020B0604020202020204" pitchFamily="34" charset="0"/>
              </a:rPr>
              <a:t>Modified</a:t>
            </a:r>
            <a:r>
              <a:rPr lang="it-IT" sz="800" dirty="0">
                <a:solidFill>
                  <a:schemeClr val="tx1"/>
                </a:solidFill>
                <a:cs typeface="Arial" panose="020B0604020202020204" pitchFamily="34" charset="0"/>
              </a:rPr>
              <a:t> figure from </a:t>
            </a:r>
            <a:r>
              <a:rPr lang="it-IT" sz="800" dirty="0" err="1">
                <a:solidFill>
                  <a:schemeClr val="tx1"/>
                </a:solidFill>
                <a:cs typeface="Arial" panose="020B0604020202020204" pitchFamily="34" charset="0"/>
              </a:rPr>
              <a:t>fig</a:t>
            </a:r>
            <a:r>
              <a:rPr lang="it-IT" sz="800" dirty="0">
                <a:solidFill>
                  <a:schemeClr val="tx1"/>
                </a:solidFill>
                <a:cs typeface="Arial" panose="020B0604020202020204" pitchFamily="34" charset="0"/>
              </a:rPr>
              <a:t> 2(A) </a:t>
            </a:r>
            <a:r>
              <a:rPr lang="it-IT" sz="800" dirty="0" err="1">
                <a:solidFill>
                  <a:schemeClr val="tx1"/>
                </a:solidFill>
                <a:cs typeface="Arial" panose="020B0604020202020204" pitchFamily="34" charset="0"/>
              </a:rPr>
              <a:t>ref</a:t>
            </a:r>
            <a:r>
              <a:rPr lang="it-IT" sz="800" dirty="0">
                <a:solidFill>
                  <a:schemeClr val="tx1"/>
                </a:solidFill>
                <a:cs typeface="Arial" panose="020B0604020202020204" pitchFamily="34" charset="0"/>
              </a:rPr>
              <a:t> 4. </a:t>
            </a:r>
            <a:r>
              <a:rPr lang="en-US" sz="800" dirty="0">
                <a:solidFill>
                  <a:schemeClr val="tx1"/>
                </a:solidFill>
                <a:cs typeface="Arial" panose="020B0604020202020204" pitchFamily="34" charset="0"/>
              </a:rPr>
              <a:t>Cumulative Probability of 1-Year Seizure Freedom by Treatment Duration and Number of Antiepileptic Drugs Regimens Tried (Data for all patients)</a:t>
            </a:r>
            <a:endParaRPr lang="it-IT" sz="800" baseline="30000" dirty="0">
              <a:solidFill>
                <a:schemeClr val="tx1"/>
              </a:solidFill>
              <a:cs typeface="Arial" panose="020B0604020202020204" pitchFamily="34" charset="0"/>
            </a:endParaRPr>
          </a:p>
        </p:txBody>
      </p:sp>
      <p:sp>
        <p:nvSpPr>
          <p:cNvPr id="15" name="CasellaDiTesto 14">
            <a:extLst>
              <a:ext uri="{FF2B5EF4-FFF2-40B4-BE49-F238E27FC236}">
                <a16:creationId xmlns:a16="http://schemas.microsoft.com/office/drawing/2014/main" id="{F05BBCB1-C4EF-4C87-8BE4-CC2B588D0339}"/>
              </a:ext>
            </a:extLst>
          </p:cNvPr>
          <p:cNvSpPr txBox="1"/>
          <p:nvPr/>
        </p:nvSpPr>
        <p:spPr>
          <a:xfrm>
            <a:off x="56603" y="6327565"/>
            <a:ext cx="12113623" cy="369332"/>
          </a:xfrm>
          <a:prstGeom prst="rect">
            <a:avLst/>
          </a:prstGeom>
          <a:noFill/>
        </p:spPr>
        <p:txBody>
          <a:bodyPr wrap="square" rtlCol="0">
            <a:spAutoFit/>
          </a:bodyPr>
          <a:lstStyle/>
          <a:p>
            <a:r>
              <a:rPr lang="it-IT" sz="900" dirty="0" err="1">
                <a:solidFill>
                  <a:schemeClr val="tx1"/>
                </a:solidFill>
                <a:cs typeface="Arial" panose="020B0604020202020204" pitchFamily="34" charset="0"/>
              </a:rPr>
              <a:t>Abbreviations</a:t>
            </a:r>
            <a:r>
              <a:rPr lang="it-IT" sz="900" dirty="0">
                <a:solidFill>
                  <a:schemeClr val="tx1"/>
                </a:solidFill>
                <a:cs typeface="Arial" panose="020B0604020202020204" pitchFamily="34" charset="0"/>
              </a:rPr>
              <a:t>: AED, </a:t>
            </a:r>
            <a:r>
              <a:rPr lang="it-IT" sz="900" dirty="0" err="1">
                <a:solidFill>
                  <a:schemeClr val="tx1"/>
                </a:solidFill>
                <a:cs typeface="Arial" panose="020B0604020202020204" pitchFamily="34" charset="0"/>
              </a:rPr>
              <a:t>Antiepileptic</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drug</a:t>
            </a:r>
            <a:r>
              <a:rPr lang="it-IT" sz="900" dirty="0">
                <a:solidFill>
                  <a:schemeClr val="tx1"/>
                </a:solidFill>
                <a:cs typeface="Arial" panose="020B0604020202020204" pitchFamily="34" charset="0"/>
              </a:rPr>
              <a:t>; CI, Confidence </a:t>
            </a:r>
            <a:r>
              <a:rPr lang="it-IT" sz="900" dirty="0" err="1">
                <a:solidFill>
                  <a:schemeClr val="tx1"/>
                </a:solidFill>
                <a:cs typeface="Arial" panose="020B0604020202020204" pitchFamily="34" charset="0"/>
              </a:rPr>
              <a:t>Interval</a:t>
            </a:r>
            <a:endParaRPr lang="it-IT" sz="900" dirty="0">
              <a:solidFill>
                <a:schemeClr val="tx1"/>
              </a:solidFill>
              <a:cs typeface="Arial" panose="020B0604020202020204" pitchFamily="34" charset="0"/>
            </a:endParaRPr>
          </a:p>
          <a:p>
            <a:r>
              <a:rPr lang="en-US" sz="900" b="1" dirty="0">
                <a:solidFill>
                  <a:schemeClr val="tx1"/>
                </a:solidFill>
                <a:cs typeface="Arial" panose="020B0604020202020204" pitchFamily="34" charset="0"/>
              </a:rPr>
              <a:t>4</a:t>
            </a:r>
            <a:r>
              <a:rPr lang="en-US" sz="900" dirty="0">
                <a:solidFill>
                  <a:schemeClr val="tx1"/>
                </a:solidFill>
                <a:cs typeface="Arial" panose="020B0604020202020204" pitchFamily="34" charset="0"/>
              </a:rPr>
              <a:t>. Chen Z et al. JAMA Neurol. (2018); 75(3): 279–286</a:t>
            </a:r>
            <a:endParaRPr lang="it-IT" sz="900" dirty="0">
              <a:solidFill>
                <a:schemeClr val="tx1"/>
              </a:solidFill>
              <a:cs typeface="Arial" panose="020B0604020202020204" pitchFamily="34" charset="0"/>
            </a:endParaRPr>
          </a:p>
        </p:txBody>
      </p:sp>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369332"/>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Drug resistant epilepsy: what is it and how does it impact you and your patients?</a:t>
            </a: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699019"/>
            <a:ext cx="10923144" cy="800219"/>
          </a:xfrm>
          <a:prstGeom prst="rect">
            <a:avLst/>
          </a:prstGeom>
          <a:noFill/>
        </p:spPr>
        <p:txBody>
          <a:bodyPr wrap="square" rtlCol="0">
            <a:spAutoFit/>
          </a:bodyPr>
          <a:lstStyle/>
          <a:p>
            <a:r>
              <a:rPr lang="en-US" sz="2300" b="1" cap="all" dirty="0">
                <a:solidFill>
                  <a:srgbClr val="2C2C2C"/>
                </a:solidFill>
                <a:latin typeface="Arial Black" panose="020B0604020202020204" pitchFamily="34" charset="0"/>
              </a:rPr>
              <a:t>The probability of seizure freedom diminishes with the number of AED regimens received</a:t>
            </a: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0" name="Picture 9">
            <a:extLst>
              <a:ext uri="{FF2B5EF4-FFF2-40B4-BE49-F238E27FC236}">
                <a16:creationId xmlns:a16="http://schemas.microsoft.com/office/drawing/2014/main" id="{CFD518DC-1A18-0E09-A90B-41A0553F3957}"/>
              </a:ext>
            </a:extLst>
          </p:cNvPr>
          <p:cNvPicPr>
            <a:picLocks noChangeAspect="1"/>
          </p:cNvPicPr>
          <p:nvPr/>
        </p:nvPicPr>
        <p:blipFill>
          <a:blip r:embed="rId4"/>
          <a:stretch>
            <a:fillRect/>
          </a:stretch>
        </p:blipFill>
        <p:spPr>
          <a:xfrm>
            <a:off x="8827879" y="6332418"/>
            <a:ext cx="2904074" cy="356751"/>
          </a:xfrm>
          <a:prstGeom prst="rect">
            <a:avLst/>
          </a:prstGeom>
        </p:spPr>
      </p:pic>
    </p:spTree>
    <p:extLst>
      <p:ext uri="{BB962C8B-B14F-4D97-AF65-F5344CB8AC3E}">
        <p14:creationId xmlns:p14="http://schemas.microsoft.com/office/powerpoint/2010/main" val="334661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006C534-F5F3-338A-0EF5-805C8A2D5F13}"/>
              </a:ext>
            </a:extLst>
          </p:cNvPr>
          <p:cNvPicPr>
            <a:picLocks noChangeAspect="1"/>
          </p:cNvPicPr>
          <p:nvPr/>
        </p:nvPicPr>
        <p:blipFill>
          <a:blip r:embed="rId2"/>
          <a:stretch>
            <a:fillRect/>
          </a:stretch>
        </p:blipFill>
        <p:spPr>
          <a:xfrm>
            <a:off x="883597" y="2615340"/>
            <a:ext cx="4068354" cy="3333377"/>
          </a:xfrm>
          <a:prstGeom prst="rect">
            <a:avLst/>
          </a:prstGeom>
        </p:spPr>
      </p:pic>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3"/>
          <a:stretch>
            <a:fillRect/>
          </a:stretch>
        </p:blipFill>
        <p:spPr>
          <a:xfrm>
            <a:off x="0" y="426584"/>
            <a:ext cx="12192000" cy="6858000"/>
          </a:xfrm>
          <a:prstGeom prst="rect">
            <a:avLst/>
          </a:prstGeom>
        </p:spPr>
      </p:pic>
      <p:sp>
        <p:nvSpPr>
          <p:cNvPr id="3" name="Segnaposto contenuto 2">
            <a:extLst>
              <a:ext uri="{FF2B5EF4-FFF2-40B4-BE49-F238E27FC236}">
                <a16:creationId xmlns:a16="http://schemas.microsoft.com/office/drawing/2014/main" id="{74064DB1-6B86-6973-E991-9668D44F7B64}"/>
              </a:ext>
            </a:extLst>
          </p:cNvPr>
          <p:cNvSpPr>
            <a:spLocks noGrp="1"/>
          </p:cNvSpPr>
          <p:nvPr>
            <p:ph idx="1"/>
          </p:nvPr>
        </p:nvSpPr>
        <p:spPr>
          <a:xfrm>
            <a:off x="838200" y="1543237"/>
            <a:ext cx="10515600" cy="1699895"/>
          </a:xfrm>
        </p:spPr>
        <p:txBody>
          <a:bodyPr vert="horz" lIns="91440" tIns="45720" rIns="91440" bIns="45720" rtlCol="0" anchor="t">
            <a:normAutofit/>
          </a:bodyPr>
          <a:lstStyle/>
          <a:p>
            <a:pPr marL="285750" indent="-285750">
              <a:lnSpc>
                <a:spcPct val="150000"/>
              </a:lnSpc>
              <a:spcBef>
                <a:spcPts val="0"/>
              </a:spcBef>
              <a:buFont typeface="Wingdings" panose="05000000000000000000" pitchFamily="2" charset="2"/>
              <a:buChar char="ü"/>
            </a:pPr>
            <a:r>
              <a:rPr lang="en-US" sz="1400" dirty="0">
                <a:solidFill>
                  <a:schemeClr val="tx1"/>
                </a:solidFill>
                <a:latin typeface="+mn-lt"/>
                <a:cs typeface="Arial"/>
              </a:rPr>
              <a:t>Once seizure-freedom is achieved, it is likely to persist, and this effect extends to all regimens in the study. However, this effect is highest with the first ASM regimen and falls with subsequent ASM regimens.</a:t>
            </a:r>
            <a:r>
              <a:rPr lang="en-US" sz="1400" baseline="30000" dirty="0">
                <a:solidFill>
                  <a:schemeClr val="tx1"/>
                </a:solidFill>
                <a:latin typeface="+mn-lt"/>
                <a:cs typeface="Arial"/>
              </a:rPr>
              <a:t>5</a:t>
            </a:r>
          </a:p>
          <a:p>
            <a:pPr marL="285750" indent="-285750">
              <a:lnSpc>
                <a:spcPct val="150000"/>
              </a:lnSpc>
              <a:spcBef>
                <a:spcPts val="0"/>
              </a:spcBef>
              <a:buFont typeface="Wingdings" panose="05000000000000000000" pitchFamily="2" charset="2"/>
              <a:buChar char="ü"/>
            </a:pPr>
            <a:r>
              <a:rPr lang="en-US" sz="1400" b="1" dirty="0">
                <a:solidFill>
                  <a:schemeClr val="tx1"/>
                </a:solidFill>
                <a:latin typeface="+mn-lt"/>
                <a:cs typeface="Arial"/>
              </a:rPr>
              <a:t>The overall likelihood of achieving long-term seizure freedom is highest with the first ASM regimen and falls as the number of ASM regimens increases.</a:t>
            </a:r>
            <a:r>
              <a:rPr lang="en-US" sz="1400" baseline="30000" dirty="0">
                <a:solidFill>
                  <a:schemeClr val="tx1"/>
                </a:solidFill>
                <a:latin typeface="+mn-lt"/>
                <a:cs typeface="Arial"/>
              </a:rPr>
              <a:t>5</a:t>
            </a:r>
          </a:p>
          <a:p>
            <a:pPr marL="285750" indent="-285750">
              <a:lnSpc>
                <a:spcPct val="150000"/>
              </a:lnSpc>
              <a:spcBef>
                <a:spcPts val="0"/>
              </a:spcBef>
              <a:buFont typeface="Wingdings" panose="05000000000000000000" pitchFamily="2" charset="2"/>
              <a:buChar char="ü"/>
            </a:pPr>
            <a:endParaRPr lang="it-IT" dirty="0">
              <a:latin typeface="+mn-lt"/>
            </a:endParaRPr>
          </a:p>
        </p:txBody>
      </p:sp>
      <p:sp>
        <p:nvSpPr>
          <p:cNvPr id="15" name="CasellaDiTesto 14">
            <a:extLst>
              <a:ext uri="{FF2B5EF4-FFF2-40B4-BE49-F238E27FC236}">
                <a16:creationId xmlns:a16="http://schemas.microsoft.com/office/drawing/2014/main" id="{F05BBCB1-C4EF-4C87-8BE4-CC2B588D0339}"/>
              </a:ext>
            </a:extLst>
          </p:cNvPr>
          <p:cNvSpPr txBox="1"/>
          <p:nvPr/>
        </p:nvSpPr>
        <p:spPr>
          <a:xfrm>
            <a:off x="56603" y="6327565"/>
            <a:ext cx="12113623" cy="369332"/>
          </a:xfrm>
          <a:prstGeom prst="rect">
            <a:avLst/>
          </a:prstGeom>
          <a:noFill/>
        </p:spPr>
        <p:txBody>
          <a:bodyPr wrap="square" rtlCol="0">
            <a:spAutoFit/>
          </a:bodyPr>
          <a:lstStyle/>
          <a:p>
            <a:r>
              <a:rPr lang="it-IT" sz="900" dirty="0" err="1">
                <a:solidFill>
                  <a:schemeClr val="tx1"/>
                </a:solidFill>
                <a:cs typeface="Arial" panose="020B0604020202020204" pitchFamily="34" charset="0"/>
              </a:rPr>
              <a:t>Abbreviations</a:t>
            </a:r>
            <a:r>
              <a:rPr lang="it-IT" sz="900" dirty="0">
                <a:solidFill>
                  <a:schemeClr val="tx1"/>
                </a:solidFill>
                <a:cs typeface="Arial" panose="020B0604020202020204" pitchFamily="34" charset="0"/>
              </a:rPr>
              <a:t>: ASM, </a:t>
            </a:r>
            <a:r>
              <a:rPr lang="it-IT" sz="900" dirty="0" err="1">
                <a:solidFill>
                  <a:schemeClr val="tx1"/>
                </a:solidFill>
                <a:cs typeface="Arial" panose="020B0604020202020204" pitchFamily="34" charset="0"/>
              </a:rPr>
              <a:t>antiseizure</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medication</a:t>
            </a:r>
            <a:endParaRPr lang="it-IT" sz="900" dirty="0">
              <a:solidFill>
                <a:schemeClr val="tx1"/>
              </a:solidFill>
              <a:cs typeface="Arial" panose="020B0604020202020204" pitchFamily="34" charset="0"/>
            </a:endParaRPr>
          </a:p>
          <a:p>
            <a:r>
              <a:rPr lang="en-US" sz="900" b="1" dirty="0">
                <a:solidFill>
                  <a:schemeClr val="tx1"/>
                </a:solidFill>
                <a:cs typeface="Arial" panose="020B0604020202020204" pitchFamily="34" charset="0"/>
              </a:rPr>
              <a:t>5. </a:t>
            </a:r>
            <a:r>
              <a:rPr lang="en-US" sz="900" dirty="0">
                <a:solidFill>
                  <a:schemeClr val="tx1"/>
                </a:solidFill>
                <a:cs typeface="Arial" panose="020B0604020202020204" pitchFamily="34" charset="0"/>
              </a:rPr>
              <a:t>Simpson HD et al. Brain (2022);145:1326-1337</a:t>
            </a:r>
            <a:endParaRPr lang="it-IT" sz="900" dirty="0">
              <a:solidFill>
                <a:schemeClr val="tx1"/>
              </a:solidFill>
              <a:cs typeface="Arial" panose="020B0604020202020204" pitchFamily="34" charset="0"/>
            </a:endParaRPr>
          </a:p>
        </p:txBody>
      </p:sp>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369332"/>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Drug resistant epilepsy: what is it and how does it impact you and your patients?</a:t>
            </a: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699019"/>
            <a:ext cx="10923144" cy="800219"/>
          </a:xfrm>
          <a:prstGeom prst="rect">
            <a:avLst/>
          </a:prstGeom>
          <a:noFill/>
        </p:spPr>
        <p:txBody>
          <a:bodyPr wrap="square" rtlCol="0">
            <a:spAutoFit/>
          </a:bodyPr>
          <a:lstStyle/>
          <a:p>
            <a:r>
              <a:rPr lang="en-US" sz="2300" b="1" cap="all" dirty="0">
                <a:solidFill>
                  <a:srgbClr val="2C2C2C"/>
                </a:solidFill>
                <a:latin typeface="Arial Black" panose="020B0604020202020204" pitchFamily="34" charset="0"/>
              </a:rPr>
              <a:t>Probability of achieving future seizure-freedom using a Markov model</a:t>
            </a: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4"/>
          <a:stretch>
            <a:fillRect/>
          </a:stretch>
        </p:blipFill>
        <p:spPr>
          <a:xfrm>
            <a:off x="8827879" y="6332418"/>
            <a:ext cx="2904074" cy="356751"/>
          </a:xfrm>
          <a:prstGeom prst="rect">
            <a:avLst/>
          </a:prstGeom>
        </p:spPr>
      </p:pic>
      <p:sp>
        <p:nvSpPr>
          <p:cNvPr id="4" name="CasellaDiTesto 3">
            <a:extLst>
              <a:ext uri="{FF2B5EF4-FFF2-40B4-BE49-F238E27FC236}">
                <a16:creationId xmlns:a16="http://schemas.microsoft.com/office/drawing/2014/main" id="{6A543A77-F264-5B02-2C7C-FFCCEE6BE35E}"/>
              </a:ext>
            </a:extLst>
          </p:cNvPr>
          <p:cNvSpPr txBox="1"/>
          <p:nvPr/>
        </p:nvSpPr>
        <p:spPr>
          <a:xfrm>
            <a:off x="6776720" y="3488483"/>
            <a:ext cx="4419600" cy="954107"/>
          </a:xfrm>
          <a:prstGeom prst="rect">
            <a:avLst/>
          </a:prstGeom>
          <a:noFill/>
        </p:spPr>
        <p:txBody>
          <a:bodyPr wrap="square">
            <a:spAutoFit/>
          </a:bodyPr>
          <a:lstStyle/>
          <a:p>
            <a:r>
              <a:rPr lang="en-US" sz="1200" dirty="0">
                <a:solidFill>
                  <a:schemeClr val="tx1"/>
                </a:solidFill>
                <a:cs typeface="Arial" panose="020B0604020202020204" pitchFamily="34" charset="0"/>
              </a:rPr>
              <a:t>	</a:t>
            </a:r>
            <a:r>
              <a:rPr lang="en-US" sz="1400" dirty="0">
                <a:solidFill>
                  <a:schemeClr val="tx1"/>
                </a:solidFill>
                <a:cs typeface="Arial" panose="020B0604020202020204" pitchFamily="34" charset="0"/>
              </a:rPr>
              <a:t>The benefit of seizure-freedom (separation of the curves/surfaces) is greater initially, and decreased with increasing time and regimen, but remained present for all regimens over 5 years.</a:t>
            </a:r>
            <a:r>
              <a:rPr lang="en-US" sz="1400" baseline="30000" dirty="0">
                <a:solidFill>
                  <a:schemeClr val="tx1"/>
                </a:solidFill>
                <a:cs typeface="Arial" panose="020B0604020202020204" pitchFamily="34" charset="0"/>
              </a:rPr>
              <a:t>5</a:t>
            </a:r>
            <a:endParaRPr lang="it-IT" sz="1400" baseline="30000" dirty="0">
              <a:solidFill>
                <a:schemeClr val="tx1"/>
              </a:solidFill>
              <a:cs typeface="Arial" panose="020B0604020202020204" pitchFamily="34" charset="0"/>
            </a:endParaRPr>
          </a:p>
        </p:txBody>
      </p:sp>
      <p:sp>
        <p:nvSpPr>
          <p:cNvPr id="5" name="Rettangolo con angoli arrotondati 4">
            <a:extLst>
              <a:ext uri="{FF2B5EF4-FFF2-40B4-BE49-F238E27FC236}">
                <a16:creationId xmlns:a16="http://schemas.microsoft.com/office/drawing/2014/main" id="{C881A087-58E1-5941-74CE-70A1F28232CC}"/>
              </a:ext>
            </a:extLst>
          </p:cNvPr>
          <p:cNvSpPr/>
          <p:nvPr/>
        </p:nvSpPr>
        <p:spPr>
          <a:xfrm>
            <a:off x="6597414" y="3443679"/>
            <a:ext cx="4788082" cy="1009361"/>
          </a:xfrm>
          <a:prstGeom prst="roundRect">
            <a:avLst/>
          </a:prstGeom>
          <a:noFill/>
          <a:ln w="22225" cap="rnd">
            <a:solidFill>
              <a:srgbClr val="71C1D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cs typeface="Arial" panose="020B0604020202020204" pitchFamily="34" charset="0"/>
            </a:endParaRPr>
          </a:p>
        </p:txBody>
      </p:sp>
      <p:pic>
        <p:nvPicPr>
          <p:cNvPr id="6" name="Elemento grafico 5" descr="Dorso della mano con indice che punta verso destra">
            <a:extLst>
              <a:ext uri="{FF2B5EF4-FFF2-40B4-BE49-F238E27FC236}">
                <a16:creationId xmlns:a16="http://schemas.microsoft.com/office/drawing/2014/main" id="{7C44172B-4ACA-4D83-B07F-F9E665E946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47916" y="3173846"/>
            <a:ext cx="646938" cy="646938"/>
          </a:xfrm>
          <a:prstGeom prst="rect">
            <a:avLst/>
          </a:prstGeom>
        </p:spPr>
      </p:pic>
      <p:sp>
        <p:nvSpPr>
          <p:cNvPr id="9" name="CasellaDiTesto 8">
            <a:extLst>
              <a:ext uri="{FF2B5EF4-FFF2-40B4-BE49-F238E27FC236}">
                <a16:creationId xmlns:a16="http://schemas.microsoft.com/office/drawing/2014/main" id="{B3ED6B5B-2291-B453-3F87-62ABC45FB53D}"/>
              </a:ext>
            </a:extLst>
          </p:cNvPr>
          <p:cNvSpPr txBox="1"/>
          <p:nvPr/>
        </p:nvSpPr>
        <p:spPr>
          <a:xfrm>
            <a:off x="5399314" y="5440886"/>
            <a:ext cx="6226629" cy="507831"/>
          </a:xfrm>
          <a:prstGeom prst="rect">
            <a:avLst/>
          </a:prstGeom>
          <a:solidFill>
            <a:schemeClr val="bg1"/>
          </a:solidFill>
        </p:spPr>
        <p:txBody>
          <a:bodyPr wrap="square" rtlCol="0">
            <a:spAutoFit/>
          </a:bodyPr>
          <a:lstStyle/>
          <a:p>
            <a:r>
              <a:rPr lang="it-IT" sz="900" dirty="0" err="1">
                <a:solidFill>
                  <a:schemeClr val="tx1"/>
                </a:solidFill>
                <a:cs typeface="Arial" panose="020B0604020202020204" pitchFamily="34" charset="0"/>
              </a:rPr>
              <a:t>Modified</a:t>
            </a:r>
            <a:r>
              <a:rPr lang="it-IT" sz="900" dirty="0">
                <a:solidFill>
                  <a:schemeClr val="tx1"/>
                </a:solidFill>
                <a:cs typeface="Arial" panose="020B0604020202020204" pitchFamily="34" charset="0"/>
              </a:rPr>
              <a:t> figure from </a:t>
            </a:r>
            <a:r>
              <a:rPr lang="it-IT" sz="900" dirty="0" err="1">
                <a:solidFill>
                  <a:schemeClr val="tx1"/>
                </a:solidFill>
                <a:cs typeface="Arial" panose="020B0604020202020204" pitchFamily="34" charset="0"/>
              </a:rPr>
              <a:t>fig</a:t>
            </a:r>
            <a:r>
              <a:rPr lang="it-IT" sz="900" dirty="0">
                <a:solidFill>
                  <a:schemeClr val="tx1"/>
                </a:solidFill>
                <a:cs typeface="Arial" panose="020B0604020202020204" pitchFamily="34" charset="0"/>
              </a:rPr>
              <a:t> 6 (D) </a:t>
            </a:r>
            <a:r>
              <a:rPr lang="it-IT" sz="900" dirty="0" err="1">
                <a:solidFill>
                  <a:schemeClr val="tx1"/>
                </a:solidFill>
                <a:cs typeface="Arial" panose="020B0604020202020204" pitchFamily="34" charset="0"/>
              </a:rPr>
              <a:t>ref</a:t>
            </a:r>
            <a:r>
              <a:rPr lang="it-IT" sz="900" dirty="0">
                <a:solidFill>
                  <a:schemeClr val="tx1"/>
                </a:solidFill>
                <a:cs typeface="Arial" panose="020B0604020202020204" pitchFamily="34" charset="0"/>
              </a:rPr>
              <a:t> 5. </a:t>
            </a:r>
            <a:r>
              <a:rPr lang="en-US" sz="900" dirty="0">
                <a:solidFill>
                  <a:schemeClr val="tx1"/>
                </a:solidFill>
                <a:cs typeface="Arial" panose="020B0604020202020204" pitchFamily="34" charset="0"/>
              </a:rPr>
              <a:t>Seizure-freedom in the regimen-based states model. Probability of seizure-freedom with time for each regimen. Green/blue (top) surface = initial state seizure-free; purple/yellow (bottom) surface = initial state not seizure-free.</a:t>
            </a:r>
            <a:endParaRPr lang="it-IT" sz="900" baseline="30000" dirty="0">
              <a:solidFill>
                <a:schemeClr val="tx1"/>
              </a:solidFill>
              <a:cs typeface="Arial" panose="020B0604020202020204" pitchFamily="34" charset="0"/>
            </a:endParaRPr>
          </a:p>
        </p:txBody>
      </p:sp>
    </p:spTree>
    <p:extLst>
      <p:ext uri="{BB962C8B-B14F-4D97-AF65-F5344CB8AC3E}">
        <p14:creationId xmlns:p14="http://schemas.microsoft.com/office/powerpoint/2010/main" val="328200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21648" y="420126"/>
            <a:ext cx="12192000" cy="6858000"/>
          </a:xfrm>
          <a:prstGeom prst="rect">
            <a:avLst/>
          </a:prstGeom>
        </p:spPr>
      </p:pic>
      <p:sp>
        <p:nvSpPr>
          <p:cNvPr id="3" name="Segnaposto contenuto 2">
            <a:extLst>
              <a:ext uri="{FF2B5EF4-FFF2-40B4-BE49-F238E27FC236}">
                <a16:creationId xmlns:a16="http://schemas.microsoft.com/office/drawing/2014/main" id="{74064DB1-6B86-6973-E991-9668D44F7B64}"/>
              </a:ext>
            </a:extLst>
          </p:cNvPr>
          <p:cNvSpPr>
            <a:spLocks noGrp="1"/>
          </p:cNvSpPr>
          <p:nvPr>
            <p:ph idx="1"/>
          </p:nvPr>
        </p:nvSpPr>
        <p:spPr>
          <a:xfrm>
            <a:off x="838200" y="1474063"/>
            <a:ext cx="10515600" cy="357829"/>
          </a:xfrm>
        </p:spPr>
        <p:txBody>
          <a:bodyPr>
            <a:noAutofit/>
          </a:bodyPr>
          <a:lstStyle/>
          <a:p>
            <a:pPr marL="0" indent="0">
              <a:lnSpc>
                <a:spcPct val="150000"/>
              </a:lnSpc>
              <a:buNone/>
            </a:pPr>
            <a:r>
              <a:rPr lang="en-US" sz="1800" dirty="0">
                <a:solidFill>
                  <a:schemeClr val="tx1"/>
                </a:solidFill>
                <a:latin typeface="+mn-lt"/>
              </a:rPr>
              <a:t>Sudden unexpected death in epilepsy (SUDEP) is the most common condition-related cause of death in chronic epilepsy.</a:t>
            </a:r>
            <a:r>
              <a:rPr lang="en-US" sz="1800" baseline="30000" dirty="0">
                <a:solidFill>
                  <a:schemeClr val="tx1"/>
                </a:solidFill>
                <a:latin typeface="+mn-lt"/>
              </a:rPr>
              <a:t>6</a:t>
            </a:r>
            <a:endParaRPr lang="it-IT" sz="1800" baseline="30000" dirty="0">
              <a:solidFill>
                <a:schemeClr val="tx1"/>
              </a:solidFill>
              <a:latin typeface="+mn-lt"/>
            </a:endParaRPr>
          </a:p>
        </p:txBody>
      </p:sp>
      <p:sp>
        <p:nvSpPr>
          <p:cNvPr id="15" name="CasellaDiTesto 14">
            <a:extLst>
              <a:ext uri="{FF2B5EF4-FFF2-40B4-BE49-F238E27FC236}">
                <a16:creationId xmlns:a16="http://schemas.microsoft.com/office/drawing/2014/main" id="{F05BBCB1-C4EF-4C87-8BE4-CC2B588D0339}"/>
              </a:ext>
            </a:extLst>
          </p:cNvPr>
          <p:cNvSpPr txBox="1"/>
          <p:nvPr/>
        </p:nvSpPr>
        <p:spPr>
          <a:xfrm>
            <a:off x="56603" y="6327565"/>
            <a:ext cx="12113623" cy="369332"/>
          </a:xfrm>
          <a:prstGeom prst="rect">
            <a:avLst/>
          </a:prstGeom>
          <a:noFill/>
        </p:spPr>
        <p:txBody>
          <a:bodyPr wrap="square" rtlCol="0">
            <a:spAutoFit/>
          </a:bodyPr>
          <a:lstStyle/>
          <a:p>
            <a:r>
              <a:rPr lang="it-IT" sz="900" dirty="0" err="1">
                <a:solidFill>
                  <a:schemeClr val="tx1"/>
                </a:solidFill>
                <a:cs typeface="Arial" panose="020B0604020202020204" pitchFamily="34" charset="0"/>
              </a:rPr>
              <a:t>Abbreviations</a:t>
            </a:r>
            <a:r>
              <a:rPr lang="it-IT" sz="900" dirty="0">
                <a:solidFill>
                  <a:schemeClr val="tx1"/>
                </a:solidFill>
                <a:cs typeface="Arial" panose="020B0604020202020204" pitchFamily="34" charset="0"/>
              </a:rPr>
              <a:t>: SUDEP, </a:t>
            </a:r>
            <a:r>
              <a:rPr lang="en-US" sz="900" dirty="0">
                <a:solidFill>
                  <a:schemeClr val="tx1"/>
                </a:solidFill>
                <a:cs typeface="Arial" panose="020B0604020202020204" pitchFamily="34" charset="0"/>
              </a:rPr>
              <a:t>Sudden Unexpected Death in Epilepsy; GTCS, generalized tonic–</a:t>
            </a:r>
            <a:r>
              <a:rPr lang="en-US" sz="900" dirty="0" err="1">
                <a:solidFill>
                  <a:schemeClr val="tx1"/>
                </a:solidFill>
                <a:cs typeface="Arial" panose="020B0604020202020204" pitchFamily="34" charset="0"/>
              </a:rPr>
              <a:t>clonic</a:t>
            </a:r>
            <a:r>
              <a:rPr lang="en-US" sz="900" dirty="0">
                <a:solidFill>
                  <a:schemeClr val="tx1"/>
                </a:solidFill>
                <a:cs typeface="Arial" panose="020B0604020202020204" pitchFamily="34" charset="0"/>
              </a:rPr>
              <a:t> seizures</a:t>
            </a:r>
          </a:p>
          <a:p>
            <a:r>
              <a:rPr lang="en-US" sz="900" b="1" dirty="0">
                <a:solidFill>
                  <a:schemeClr val="tx1"/>
                </a:solidFill>
                <a:cs typeface="Arial" panose="020B0604020202020204" pitchFamily="34" charset="0"/>
              </a:rPr>
              <a:t>6.</a:t>
            </a:r>
            <a:r>
              <a:rPr lang="en-US"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Hesdorffer</a:t>
            </a:r>
            <a:r>
              <a:rPr lang="it-IT" sz="900" dirty="0">
                <a:solidFill>
                  <a:schemeClr val="tx1"/>
                </a:solidFill>
                <a:cs typeface="Arial" panose="020B0604020202020204" pitchFamily="34" charset="0"/>
              </a:rPr>
              <a:t> DC et al. </a:t>
            </a:r>
            <a:r>
              <a:rPr lang="it-IT" sz="900" dirty="0" err="1">
                <a:solidFill>
                  <a:schemeClr val="tx1"/>
                </a:solidFill>
                <a:cs typeface="Arial" panose="020B0604020202020204" pitchFamily="34" charset="0"/>
              </a:rPr>
              <a:t>Epilepsia</a:t>
            </a:r>
            <a:r>
              <a:rPr lang="it-IT" sz="900" dirty="0">
                <a:solidFill>
                  <a:schemeClr val="tx1"/>
                </a:solidFill>
                <a:cs typeface="Arial" panose="020B0604020202020204" pitchFamily="34" charset="0"/>
              </a:rPr>
              <a:t> (2011); 52(6):1150–1159</a:t>
            </a:r>
          </a:p>
        </p:txBody>
      </p:sp>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369332"/>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Drug resistant epilepsy: what is it and how does it impact you and your patients?</a:t>
            </a: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699019"/>
            <a:ext cx="10923144" cy="446276"/>
          </a:xfrm>
          <a:prstGeom prst="rect">
            <a:avLst/>
          </a:prstGeom>
          <a:noFill/>
        </p:spPr>
        <p:txBody>
          <a:bodyPr wrap="square" rtlCol="0">
            <a:spAutoFit/>
          </a:bodyPr>
          <a:lstStyle/>
          <a:p>
            <a:r>
              <a:rPr lang="en-US" sz="2300" b="1" cap="all" dirty="0">
                <a:solidFill>
                  <a:srgbClr val="2C2C2C"/>
                </a:solidFill>
                <a:latin typeface="Arial Black" panose="020B0604020202020204" pitchFamily="34" charset="0"/>
              </a:rPr>
              <a:t>Increased risk of SUDEP in uncontrolled epilepsy</a:t>
            </a: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sp>
        <p:nvSpPr>
          <p:cNvPr id="20" name="CasellaDiTesto 19">
            <a:extLst>
              <a:ext uri="{FF2B5EF4-FFF2-40B4-BE49-F238E27FC236}">
                <a16:creationId xmlns:a16="http://schemas.microsoft.com/office/drawing/2014/main" id="{6BEC9FEC-8FAF-C33E-3D99-A145BCFFD5BD}"/>
              </a:ext>
            </a:extLst>
          </p:cNvPr>
          <p:cNvSpPr txBox="1"/>
          <p:nvPr/>
        </p:nvSpPr>
        <p:spPr>
          <a:xfrm>
            <a:off x="1112934" y="2613718"/>
            <a:ext cx="6566262" cy="1524007"/>
          </a:xfrm>
          <a:prstGeom prst="rect">
            <a:avLst/>
          </a:prstGeom>
          <a:noFill/>
        </p:spPr>
        <p:txBody>
          <a:bodyPr wrap="square">
            <a:spAutoFit/>
          </a:bodyPr>
          <a:lstStyle/>
          <a:p>
            <a:pPr hangingPunct="0">
              <a:lnSpc>
                <a:spcPct val="150000"/>
              </a:lnSpc>
            </a:pPr>
            <a:r>
              <a:rPr lang="en-US" sz="1600" kern="0" dirty="0">
                <a:cs typeface="Arial"/>
                <a:sym typeface="Arial"/>
              </a:rPr>
              <a:t>Factors significantly associated with SUDEP:</a:t>
            </a:r>
            <a:r>
              <a:rPr lang="en-US" sz="1600" kern="0" baseline="30000" dirty="0">
                <a:cs typeface="Arial"/>
                <a:sym typeface="Arial"/>
              </a:rPr>
              <a:t>6</a:t>
            </a:r>
          </a:p>
          <a:p>
            <a:pPr marL="285750" indent="-285750" hangingPunct="0">
              <a:lnSpc>
                <a:spcPct val="150000"/>
              </a:lnSpc>
              <a:buFont typeface="Arial" panose="020B0604020202020204" pitchFamily="34" charset="0"/>
              <a:buChar char="•"/>
            </a:pPr>
            <a:r>
              <a:rPr lang="en-US" sz="1600" b="1" kern="0" dirty="0">
                <a:cs typeface="Arial"/>
                <a:sym typeface="Arial"/>
              </a:rPr>
              <a:t>increased frequency of GTCS</a:t>
            </a:r>
            <a:r>
              <a:rPr lang="en-US" sz="1600" kern="0" dirty="0">
                <a:cs typeface="Arial"/>
                <a:sym typeface="Arial"/>
              </a:rPr>
              <a:t>;</a:t>
            </a:r>
          </a:p>
          <a:p>
            <a:pPr marL="285750" indent="-285750" hangingPunct="0">
              <a:lnSpc>
                <a:spcPct val="150000"/>
              </a:lnSpc>
              <a:buFont typeface="Arial" panose="020B0604020202020204" pitchFamily="34" charset="0"/>
              <a:buChar char="•"/>
            </a:pPr>
            <a:r>
              <a:rPr lang="en-US" sz="1600" kern="0" dirty="0">
                <a:cs typeface="Arial"/>
                <a:sym typeface="Arial"/>
              </a:rPr>
              <a:t>use of polytherapy;</a:t>
            </a:r>
          </a:p>
          <a:p>
            <a:pPr marL="285750" indent="-285750" hangingPunct="0">
              <a:lnSpc>
                <a:spcPct val="150000"/>
              </a:lnSpc>
              <a:buFont typeface="Arial" panose="020B0604020202020204" pitchFamily="34" charset="0"/>
              <a:buChar char="•"/>
            </a:pPr>
            <a:r>
              <a:rPr lang="en-US" sz="1600" kern="0" dirty="0">
                <a:cs typeface="Arial"/>
                <a:sym typeface="Arial"/>
              </a:rPr>
              <a:t>duration of epilepsy;</a:t>
            </a:r>
          </a:p>
        </p:txBody>
      </p:sp>
      <p:sp>
        <p:nvSpPr>
          <p:cNvPr id="21" name="CasellaDiTesto 20">
            <a:extLst>
              <a:ext uri="{FF2B5EF4-FFF2-40B4-BE49-F238E27FC236}">
                <a16:creationId xmlns:a16="http://schemas.microsoft.com/office/drawing/2014/main" id="{AB81765F-405D-6A9F-B5E6-531206A32592}"/>
              </a:ext>
            </a:extLst>
          </p:cNvPr>
          <p:cNvSpPr txBox="1"/>
          <p:nvPr/>
        </p:nvSpPr>
        <p:spPr>
          <a:xfrm>
            <a:off x="7566036" y="2853027"/>
            <a:ext cx="3866606" cy="1154675"/>
          </a:xfrm>
          <a:prstGeom prst="rect">
            <a:avLst/>
          </a:prstGeom>
          <a:noFill/>
        </p:spPr>
        <p:txBody>
          <a:bodyPr wrap="square" lIns="91440" tIns="45720" rIns="91440" bIns="45720" anchor="t">
            <a:spAutoFit/>
          </a:bodyPr>
          <a:lstStyle/>
          <a:p>
            <a:pPr marL="285750" indent="-285750" hangingPunct="0">
              <a:lnSpc>
                <a:spcPct val="150000"/>
              </a:lnSpc>
              <a:buFont typeface="Arial" panose="020B0604020202020204" pitchFamily="34" charset="0"/>
              <a:buChar char="•"/>
            </a:pPr>
            <a:r>
              <a:rPr lang="en-US" sz="1600" kern="0" dirty="0">
                <a:cs typeface="Arial"/>
                <a:sym typeface="Arial"/>
              </a:rPr>
              <a:t>young age at onset;</a:t>
            </a:r>
          </a:p>
          <a:p>
            <a:pPr marL="285750" indent="-285750" hangingPunct="0">
              <a:lnSpc>
                <a:spcPct val="150000"/>
              </a:lnSpc>
              <a:buFont typeface="Arial" panose="020B0604020202020204" pitchFamily="34" charset="0"/>
              <a:buChar char="•"/>
            </a:pPr>
            <a:r>
              <a:rPr lang="en-US" sz="1600" kern="0" dirty="0">
                <a:cs typeface="Arial"/>
                <a:sym typeface="Arial"/>
              </a:rPr>
              <a:t>gender;</a:t>
            </a:r>
          </a:p>
          <a:p>
            <a:pPr marL="285750" indent="-285750" hangingPunct="0">
              <a:lnSpc>
                <a:spcPct val="150000"/>
              </a:lnSpc>
              <a:buFont typeface="Arial" panose="020B0604020202020204" pitchFamily="34" charset="0"/>
              <a:buChar char="•"/>
            </a:pPr>
            <a:r>
              <a:rPr lang="en-US" sz="1600" kern="0" dirty="0">
                <a:cs typeface="Arial"/>
                <a:sym typeface="Arial"/>
              </a:rPr>
              <a:t>symptomatic etiology</a:t>
            </a:r>
            <a:endParaRPr lang="en-US" sz="1600" kern="0" dirty="0">
              <a:cs typeface="Arial"/>
            </a:endParaRPr>
          </a:p>
        </p:txBody>
      </p:sp>
      <p:sp>
        <p:nvSpPr>
          <p:cNvPr id="4" name="CasellaDiTesto 1">
            <a:extLst>
              <a:ext uri="{FF2B5EF4-FFF2-40B4-BE49-F238E27FC236}">
                <a16:creationId xmlns:a16="http://schemas.microsoft.com/office/drawing/2014/main" id="{33E16D82-665C-14D7-A640-178DCBAD704F}"/>
              </a:ext>
            </a:extLst>
          </p:cNvPr>
          <p:cNvSpPr txBox="1"/>
          <p:nvPr/>
        </p:nvSpPr>
        <p:spPr>
          <a:xfrm>
            <a:off x="1611036" y="4575344"/>
            <a:ext cx="8580714" cy="785343"/>
          </a:xfrm>
          <a:prstGeom prst="rect">
            <a:avLst/>
          </a:prstGeom>
          <a:noFill/>
        </p:spPr>
        <p:txBody>
          <a:bodyPr wrap="square" lIns="91440" tIns="45720" rIns="91440" bIns="45720" anchor="t">
            <a:spAutoFit/>
          </a:bodyPr>
          <a:ls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hangingPunct="0">
              <a:lnSpc>
                <a:spcPct val="150000"/>
              </a:lnSpc>
            </a:pPr>
            <a:r>
              <a:rPr lang="en-US" sz="1600" kern="0" dirty="0">
                <a:cs typeface="Arial"/>
                <a:sym typeface="Arial"/>
              </a:rPr>
              <a:t>However, this does not mean that people with idiopathic epilepsy or those with a few GTCS per year are protected from SUDEP.</a:t>
            </a:r>
            <a:r>
              <a:rPr lang="en-US" sz="1600" kern="0" baseline="30000" dirty="0">
                <a:cs typeface="Arial"/>
                <a:sym typeface="Arial"/>
              </a:rPr>
              <a:t>6</a:t>
            </a:r>
            <a:endParaRPr lang="it-IT" sz="1600" kern="0" baseline="30000" dirty="0">
              <a:cs typeface="Arial"/>
              <a:sym typeface="Arial"/>
            </a:endParaRPr>
          </a:p>
        </p:txBody>
      </p:sp>
    </p:spTree>
    <p:extLst>
      <p:ext uri="{BB962C8B-B14F-4D97-AF65-F5344CB8AC3E}">
        <p14:creationId xmlns:p14="http://schemas.microsoft.com/office/powerpoint/2010/main" val="403139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0" y="437444"/>
            <a:ext cx="12192000" cy="6858000"/>
          </a:xfrm>
          <a:prstGeom prst="rect">
            <a:avLst/>
          </a:prstGeom>
        </p:spPr>
      </p:pic>
      <p:sp>
        <p:nvSpPr>
          <p:cNvPr id="15" name="CasellaDiTesto 14">
            <a:extLst>
              <a:ext uri="{FF2B5EF4-FFF2-40B4-BE49-F238E27FC236}">
                <a16:creationId xmlns:a16="http://schemas.microsoft.com/office/drawing/2014/main" id="{F05BBCB1-C4EF-4C87-8BE4-CC2B588D0339}"/>
              </a:ext>
            </a:extLst>
          </p:cNvPr>
          <p:cNvSpPr txBox="1"/>
          <p:nvPr/>
        </p:nvSpPr>
        <p:spPr>
          <a:xfrm>
            <a:off x="2472489" y="6318906"/>
            <a:ext cx="12113623" cy="369332"/>
          </a:xfrm>
          <a:prstGeom prst="rect">
            <a:avLst/>
          </a:prstGeom>
          <a:noFill/>
        </p:spPr>
        <p:txBody>
          <a:bodyPr wrap="square" rtlCol="0">
            <a:spAutoFit/>
          </a:bodyPr>
          <a:lstStyle/>
          <a:p>
            <a:r>
              <a:rPr lang="it-IT" sz="900" dirty="0" err="1">
                <a:solidFill>
                  <a:schemeClr val="tx1"/>
                </a:solidFill>
                <a:latin typeface="Arial" panose="020B0604020202020204" pitchFamily="34" charset="0"/>
                <a:cs typeface="Arial" panose="020B0604020202020204" pitchFamily="34" charset="0"/>
              </a:rPr>
              <a:t>Abbreviations</a:t>
            </a:r>
            <a:r>
              <a:rPr lang="it-IT" sz="900" dirty="0">
                <a:solidFill>
                  <a:schemeClr val="tx1"/>
                </a:solidFill>
                <a:latin typeface="Arial" panose="020B0604020202020204" pitchFamily="34" charset="0"/>
                <a:cs typeface="Arial" panose="020B0604020202020204" pitchFamily="34" charset="0"/>
              </a:rPr>
              <a:t>: SUDEP, </a:t>
            </a:r>
            <a:r>
              <a:rPr lang="en-US" sz="900" dirty="0">
                <a:solidFill>
                  <a:schemeClr val="tx1"/>
                </a:solidFill>
                <a:latin typeface="Arial" panose="020B0604020202020204" pitchFamily="34" charset="0"/>
                <a:cs typeface="Arial" panose="020B0604020202020204" pitchFamily="34" charset="0"/>
              </a:rPr>
              <a:t>Sudden Unexpected Death in Epilepsy; GTCS, generalized tonic–</a:t>
            </a:r>
            <a:r>
              <a:rPr lang="en-US" sz="900" dirty="0" err="1">
                <a:solidFill>
                  <a:schemeClr val="tx1"/>
                </a:solidFill>
                <a:latin typeface="Arial" panose="020B0604020202020204" pitchFamily="34" charset="0"/>
                <a:cs typeface="Arial" panose="020B0604020202020204" pitchFamily="34" charset="0"/>
              </a:rPr>
              <a:t>clonic</a:t>
            </a:r>
            <a:r>
              <a:rPr lang="en-US" sz="900" dirty="0">
                <a:solidFill>
                  <a:schemeClr val="tx1"/>
                </a:solidFill>
                <a:latin typeface="Arial" panose="020B0604020202020204" pitchFamily="34" charset="0"/>
                <a:cs typeface="Arial" panose="020B0604020202020204" pitchFamily="34" charset="0"/>
              </a:rPr>
              <a:t> seizures</a:t>
            </a:r>
          </a:p>
          <a:p>
            <a:r>
              <a:rPr lang="en-US" sz="900" b="1" dirty="0">
                <a:solidFill>
                  <a:schemeClr val="tx1"/>
                </a:solidFill>
                <a:latin typeface="Arial" panose="020B0604020202020204" pitchFamily="34" charset="0"/>
                <a:cs typeface="Arial" panose="020B0604020202020204" pitchFamily="34" charset="0"/>
              </a:rPr>
              <a:t>6.</a:t>
            </a:r>
            <a:r>
              <a:rPr lang="en-US" sz="900" dirty="0">
                <a:solidFill>
                  <a:schemeClr val="tx1"/>
                </a:solidFill>
                <a:latin typeface="Arial" panose="020B0604020202020204" pitchFamily="34" charset="0"/>
                <a:cs typeface="Arial" panose="020B0604020202020204" pitchFamily="34" charset="0"/>
              </a:rPr>
              <a:t> </a:t>
            </a:r>
            <a:r>
              <a:rPr lang="it-IT" sz="900" dirty="0" err="1">
                <a:solidFill>
                  <a:schemeClr val="tx1"/>
                </a:solidFill>
                <a:latin typeface="Arial" panose="020B0604020202020204" pitchFamily="34" charset="0"/>
                <a:cs typeface="Arial" panose="020B0604020202020204" pitchFamily="34" charset="0"/>
              </a:rPr>
              <a:t>Hesdorffer</a:t>
            </a:r>
            <a:r>
              <a:rPr lang="it-IT" sz="900" dirty="0">
                <a:solidFill>
                  <a:schemeClr val="tx1"/>
                </a:solidFill>
                <a:latin typeface="Arial" panose="020B0604020202020204" pitchFamily="34" charset="0"/>
                <a:cs typeface="Arial" panose="020B0604020202020204" pitchFamily="34" charset="0"/>
              </a:rPr>
              <a:t> DC et al. </a:t>
            </a:r>
            <a:r>
              <a:rPr lang="it-IT" sz="900" dirty="0" err="1">
                <a:solidFill>
                  <a:schemeClr val="tx1"/>
                </a:solidFill>
                <a:latin typeface="Arial" panose="020B0604020202020204" pitchFamily="34" charset="0"/>
                <a:cs typeface="Arial" panose="020B0604020202020204" pitchFamily="34" charset="0"/>
              </a:rPr>
              <a:t>Epilepsia</a:t>
            </a:r>
            <a:r>
              <a:rPr lang="it-IT" sz="900" dirty="0">
                <a:solidFill>
                  <a:schemeClr val="tx1"/>
                </a:solidFill>
                <a:latin typeface="Arial" panose="020B0604020202020204" pitchFamily="34" charset="0"/>
                <a:cs typeface="Arial" panose="020B0604020202020204" pitchFamily="34" charset="0"/>
              </a:rPr>
              <a:t> (2011); 52(6):1150–1159</a:t>
            </a:r>
          </a:p>
        </p:txBody>
      </p:sp>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369332"/>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Drug resistant epilepsy: what is it and how does it impact you and your patients?</a:t>
            </a: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699019"/>
            <a:ext cx="10923144" cy="446276"/>
          </a:xfrm>
          <a:prstGeom prst="rect">
            <a:avLst/>
          </a:prstGeom>
          <a:noFill/>
        </p:spPr>
        <p:txBody>
          <a:bodyPr wrap="square" rtlCol="0">
            <a:spAutoFit/>
          </a:bodyPr>
          <a:lstStyle/>
          <a:p>
            <a:r>
              <a:rPr lang="en-US" sz="2300" b="1" cap="all" dirty="0">
                <a:solidFill>
                  <a:srgbClr val="2C2C2C"/>
                </a:solidFill>
                <a:latin typeface="Arial Black" panose="020B0604020202020204" pitchFamily="34" charset="0"/>
              </a:rPr>
              <a:t>Increased risk of SUDEP in uncontrolled epilepsy</a:t>
            </a: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graphicFrame>
        <p:nvGraphicFramePr>
          <p:cNvPr id="23" name="Table 4">
            <a:extLst>
              <a:ext uri="{FF2B5EF4-FFF2-40B4-BE49-F238E27FC236}">
                <a16:creationId xmlns:a16="http://schemas.microsoft.com/office/drawing/2014/main" id="{A0D88F65-323B-53B1-615E-88E8E47901CA}"/>
              </a:ext>
            </a:extLst>
          </p:cNvPr>
          <p:cNvGraphicFramePr>
            <a:graphicFrameLocks noGrp="1"/>
          </p:cNvGraphicFramePr>
          <p:nvPr>
            <p:extLst>
              <p:ext uri="{D42A27DB-BD31-4B8C-83A1-F6EECF244321}">
                <p14:modId xmlns:p14="http://schemas.microsoft.com/office/powerpoint/2010/main" val="4043482310"/>
              </p:ext>
            </p:extLst>
          </p:nvPr>
        </p:nvGraphicFramePr>
        <p:xfrm>
          <a:off x="2892136" y="1951903"/>
          <a:ext cx="8660945" cy="2254024"/>
        </p:xfrm>
        <a:graphic>
          <a:graphicData uri="http://schemas.openxmlformats.org/drawingml/2006/table">
            <a:tbl>
              <a:tblPr firstRow="1" firstCol="1" bandRow="1"/>
              <a:tblGrid>
                <a:gridCol w="1732189">
                  <a:extLst>
                    <a:ext uri="{9D8B030D-6E8A-4147-A177-3AD203B41FA5}">
                      <a16:colId xmlns:a16="http://schemas.microsoft.com/office/drawing/2014/main" val="20000"/>
                    </a:ext>
                  </a:extLst>
                </a:gridCol>
                <a:gridCol w="1732189">
                  <a:extLst>
                    <a:ext uri="{9D8B030D-6E8A-4147-A177-3AD203B41FA5}">
                      <a16:colId xmlns:a16="http://schemas.microsoft.com/office/drawing/2014/main" val="20001"/>
                    </a:ext>
                  </a:extLst>
                </a:gridCol>
                <a:gridCol w="1732189">
                  <a:extLst>
                    <a:ext uri="{9D8B030D-6E8A-4147-A177-3AD203B41FA5}">
                      <a16:colId xmlns:a16="http://schemas.microsoft.com/office/drawing/2014/main" val="20002"/>
                    </a:ext>
                  </a:extLst>
                </a:gridCol>
                <a:gridCol w="1732189">
                  <a:extLst>
                    <a:ext uri="{9D8B030D-6E8A-4147-A177-3AD203B41FA5}">
                      <a16:colId xmlns:a16="http://schemas.microsoft.com/office/drawing/2014/main" val="20003"/>
                    </a:ext>
                  </a:extLst>
                </a:gridCol>
                <a:gridCol w="1732189">
                  <a:extLst>
                    <a:ext uri="{9D8B030D-6E8A-4147-A177-3AD203B41FA5}">
                      <a16:colId xmlns:a16="http://schemas.microsoft.com/office/drawing/2014/main" val="20004"/>
                    </a:ext>
                  </a:extLst>
                </a:gridCol>
              </a:tblGrid>
              <a:tr h="63281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dirty="0">
                          <a:solidFill>
                            <a:schemeClr val="bg1"/>
                          </a:solidFill>
                          <a:effectLst/>
                          <a:latin typeface="Arial" panose="020B0604020202020204" pitchFamily="34" charset="0"/>
                          <a:ea typeface="Calibri"/>
                          <a:cs typeface="Arial" panose="020B0604020202020204" pitchFamily="34" charset="0"/>
                        </a:rPr>
                        <a:t>GTC seizure</a:t>
                      </a:r>
                      <a:r>
                        <a:rPr lang="en-US" sz="1600" b="0" i="0" baseline="0" dirty="0">
                          <a:solidFill>
                            <a:schemeClr val="bg1"/>
                          </a:solidFill>
                          <a:effectLst/>
                          <a:latin typeface="Arial" panose="020B0604020202020204" pitchFamily="34" charset="0"/>
                          <a:ea typeface="Calibri"/>
                          <a:cs typeface="Arial" panose="020B0604020202020204" pitchFamily="34" charset="0"/>
                        </a:rPr>
                        <a:t> frequency </a:t>
                      </a:r>
                      <a:r>
                        <a:rPr lang="en-US" sz="1600" b="0" i="0" dirty="0">
                          <a:solidFill>
                            <a:schemeClr val="bg1"/>
                          </a:solidFill>
                          <a:effectLst/>
                          <a:latin typeface="Arial" panose="020B0604020202020204" pitchFamily="34" charset="0"/>
                          <a:ea typeface="Calibri"/>
                          <a:cs typeface="Arial" panose="020B0604020202020204" pitchFamily="34" charset="0"/>
                        </a:rPr>
                        <a:t>per year</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baseline="0" dirty="0">
                          <a:solidFill>
                            <a:schemeClr val="bg1"/>
                          </a:solidFill>
                          <a:effectLst/>
                          <a:latin typeface="Arial" panose="020B0604020202020204" pitchFamily="34" charset="0"/>
                          <a:ea typeface="Calibri"/>
                          <a:cs typeface="Arial" panose="020B0604020202020204" pitchFamily="34" charset="0"/>
                        </a:rPr>
                        <a:t>SUDEP cases, </a:t>
                      </a:r>
                      <a:br>
                        <a:rPr lang="en-US" sz="1600" b="0" i="0" baseline="0" dirty="0">
                          <a:solidFill>
                            <a:schemeClr val="bg1"/>
                          </a:solidFill>
                          <a:effectLst/>
                          <a:latin typeface="Arial" panose="020B0604020202020204" pitchFamily="34" charset="0"/>
                          <a:ea typeface="Calibri"/>
                          <a:cs typeface="Arial" panose="020B0604020202020204" pitchFamily="34" charset="0"/>
                        </a:rPr>
                      </a:br>
                      <a:r>
                        <a:rPr lang="en-US" sz="1600" b="0" i="0" baseline="0" dirty="0">
                          <a:solidFill>
                            <a:schemeClr val="bg1"/>
                          </a:solidFill>
                          <a:effectLst/>
                          <a:latin typeface="Arial" panose="020B0604020202020204" pitchFamily="34" charset="0"/>
                          <a:ea typeface="Calibri"/>
                          <a:cs typeface="Arial" panose="020B0604020202020204" pitchFamily="34" charset="0"/>
                        </a:rPr>
                        <a:t>n (%)</a:t>
                      </a:r>
                      <a:endParaRPr lang="en-US" sz="1600" b="0" i="0" dirty="0">
                        <a:solidFill>
                          <a:schemeClr val="bg1"/>
                        </a:solidFill>
                        <a:effectLst/>
                        <a:latin typeface="Arial" panose="020B0604020202020204" pitchFamily="34" charset="0"/>
                        <a:ea typeface="Calibri"/>
                        <a:cs typeface="Arial" panose="020B0604020202020204" pitchFamily="34" charset="0"/>
                      </a:endParaRP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baseline="0" dirty="0">
                          <a:solidFill>
                            <a:schemeClr val="bg1"/>
                          </a:solidFill>
                          <a:effectLst/>
                          <a:latin typeface="Arial" panose="020B0604020202020204" pitchFamily="34" charset="0"/>
                          <a:ea typeface="Calibri"/>
                          <a:cs typeface="Arial" panose="020B0604020202020204" pitchFamily="34" charset="0"/>
                        </a:rPr>
                        <a:t>Controls, </a:t>
                      </a:r>
                      <a:br>
                        <a:rPr lang="en-US" sz="1600" b="0" i="0" baseline="0" dirty="0">
                          <a:solidFill>
                            <a:schemeClr val="bg1"/>
                          </a:solidFill>
                          <a:effectLst/>
                          <a:latin typeface="Arial" panose="020B0604020202020204" pitchFamily="34" charset="0"/>
                          <a:ea typeface="Calibri"/>
                          <a:cs typeface="Arial" panose="020B0604020202020204" pitchFamily="34" charset="0"/>
                        </a:rPr>
                      </a:br>
                      <a:r>
                        <a:rPr lang="en-US" sz="1600" b="0" i="0" baseline="0" dirty="0">
                          <a:solidFill>
                            <a:schemeClr val="bg1"/>
                          </a:solidFill>
                          <a:effectLst/>
                          <a:latin typeface="Arial" panose="020B0604020202020204" pitchFamily="34" charset="0"/>
                          <a:ea typeface="Calibri"/>
                          <a:cs typeface="Arial" panose="020B0604020202020204" pitchFamily="34" charset="0"/>
                        </a:rPr>
                        <a:t>n (%)</a:t>
                      </a:r>
                      <a:r>
                        <a:rPr lang="en-US" sz="1600" b="0" i="0" baseline="30000" dirty="0">
                          <a:solidFill>
                            <a:schemeClr val="bg1"/>
                          </a:solidFill>
                          <a:effectLst/>
                          <a:latin typeface="Arial" panose="020B0604020202020204" pitchFamily="34" charset="0"/>
                          <a:ea typeface="Calibri"/>
                          <a:cs typeface="Arial" panose="020B0604020202020204" pitchFamily="34" charset="0"/>
                        </a:rPr>
                        <a:t>a</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dirty="0">
                          <a:solidFill>
                            <a:schemeClr val="bg1"/>
                          </a:solidFill>
                          <a:effectLst/>
                          <a:latin typeface="Arial" panose="020B0604020202020204" pitchFamily="34" charset="0"/>
                          <a:ea typeface="Calibri"/>
                          <a:cs typeface="Arial" panose="020B0604020202020204" pitchFamily="34" charset="0"/>
                        </a:rPr>
                        <a:t>Crude OR</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dirty="0">
                          <a:solidFill>
                            <a:schemeClr val="bg1"/>
                          </a:solidFill>
                          <a:effectLst/>
                          <a:latin typeface="Arial" panose="020B0604020202020204" pitchFamily="34" charset="0"/>
                          <a:ea typeface="Calibri"/>
                          <a:cs typeface="Arial" panose="020B0604020202020204" pitchFamily="34" charset="0"/>
                        </a:rPr>
                        <a:t>Crude 95% CI</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47888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dirty="0">
                          <a:solidFill>
                            <a:schemeClr val="bg1"/>
                          </a:solidFill>
                          <a:effectLst/>
                          <a:latin typeface="Arial" panose="020B0604020202020204" pitchFamily="34" charset="0"/>
                          <a:ea typeface="Calibri"/>
                          <a:cs typeface="Arial" panose="020B0604020202020204" pitchFamily="34" charset="0"/>
                        </a:rPr>
                        <a:t>0</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38 (16.9)</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539 (64.2)</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1.00 (reference)</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extLst>
                  <a:ext uri="{0D108BD9-81ED-4DB2-BD59-A6C34878D82A}">
                    <a16:rowId xmlns:a16="http://schemas.microsoft.com/office/drawing/2014/main" val="10001"/>
                  </a:ext>
                </a:extLst>
              </a:tr>
              <a:tr h="47888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dirty="0">
                          <a:solidFill>
                            <a:schemeClr val="bg1"/>
                          </a:solidFill>
                          <a:effectLst/>
                          <a:latin typeface="Arial" panose="020B0604020202020204" pitchFamily="34" charset="0"/>
                          <a:ea typeface="Calibri"/>
                          <a:cs typeface="Arial" panose="020B0604020202020204" pitchFamily="34" charset="0"/>
                        </a:rPr>
                        <a:t>1‒2</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33 (14.7)</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94 (11.2)</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5.10</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3.01, 8.64</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20000"/>
                      </a:srgbClr>
                    </a:solidFill>
                  </a:tcPr>
                </a:tc>
                <a:extLst>
                  <a:ext uri="{0D108BD9-81ED-4DB2-BD59-A6C34878D82A}">
                    <a16:rowId xmlns:a16="http://schemas.microsoft.com/office/drawing/2014/main" val="10002"/>
                  </a:ext>
                </a:extLst>
              </a:tr>
              <a:tr h="47888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15000"/>
                        </a:lnSpc>
                        <a:spcBef>
                          <a:spcPts val="0"/>
                        </a:spcBef>
                        <a:spcAft>
                          <a:spcPts val="0"/>
                        </a:spcAft>
                      </a:pPr>
                      <a:r>
                        <a:rPr lang="en-US" sz="1600" b="0" i="0" dirty="0">
                          <a:solidFill>
                            <a:schemeClr val="bg1"/>
                          </a:solidFill>
                          <a:effectLst/>
                          <a:latin typeface="Arial" panose="020B0604020202020204" pitchFamily="34" charset="0"/>
                          <a:ea typeface="Calibri"/>
                          <a:cs typeface="Arial" panose="020B0604020202020204" pitchFamily="34" charset="0"/>
                        </a:rPr>
                        <a:t>≥3</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108 (48.0)</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100 (11.9)</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15.56</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1600" b="0" i="0" baseline="0" dirty="0">
                          <a:solidFill>
                            <a:schemeClr val="tx1"/>
                          </a:solidFill>
                          <a:effectLst/>
                          <a:latin typeface="Arial" panose="020B0604020202020204" pitchFamily="34" charset="0"/>
                          <a:ea typeface="Calibri"/>
                          <a:cs typeface="Arial" panose="020B0604020202020204" pitchFamily="34" charset="0"/>
                        </a:rPr>
                        <a:t>10.10, 23.97</a:t>
                      </a:r>
                    </a:p>
                  </a:txBody>
                  <a:tcPr marL="36318" marR="36318"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B4BE">
                        <a:tint val="40000"/>
                      </a:srgbClr>
                    </a:solidFill>
                  </a:tcPr>
                </a:tc>
                <a:extLst>
                  <a:ext uri="{0D108BD9-81ED-4DB2-BD59-A6C34878D82A}">
                    <a16:rowId xmlns:a16="http://schemas.microsoft.com/office/drawing/2014/main" val="10003"/>
                  </a:ext>
                </a:extLst>
              </a:tr>
            </a:tbl>
          </a:graphicData>
        </a:graphic>
      </p:graphicFrame>
      <p:sp>
        <p:nvSpPr>
          <p:cNvPr id="24" name="Rounded Rectangle 6">
            <a:extLst>
              <a:ext uri="{FF2B5EF4-FFF2-40B4-BE49-F238E27FC236}">
                <a16:creationId xmlns:a16="http://schemas.microsoft.com/office/drawing/2014/main" id="{DF783930-DC1F-E1F0-4A2E-701074742FF8}"/>
              </a:ext>
            </a:extLst>
          </p:cNvPr>
          <p:cNvSpPr/>
          <p:nvPr/>
        </p:nvSpPr>
        <p:spPr>
          <a:xfrm>
            <a:off x="8079568" y="1957269"/>
            <a:ext cx="1742302" cy="2314777"/>
          </a:xfrm>
          <a:prstGeom prst="roundRect">
            <a:avLst/>
          </a:prstGeom>
          <a:solidFill>
            <a:srgbClr val="FF0000">
              <a:alpha val="0"/>
            </a:srgbClr>
          </a:solid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dirty="0">
              <a:ln>
                <a:noFill/>
              </a:ln>
              <a:solidFill>
                <a:srgbClr val="333F50"/>
              </a:solidFill>
              <a:effectLst/>
              <a:uLnTx/>
              <a:uFillTx/>
              <a:ea typeface="+mn-ea"/>
              <a:cs typeface="Arial Narrow" panose="020B0604020202020204" pitchFamily="34" charset="0"/>
              <a:sym typeface="Arial"/>
            </a:endParaRPr>
          </a:p>
        </p:txBody>
      </p:sp>
      <p:sp>
        <p:nvSpPr>
          <p:cNvPr id="25" name="CasellaDiTesto 24">
            <a:extLst>
              <a:ext uri="{FF2B5EF4-FFF2-40B4-BE49-F238E27FC236}">
                <a16:creationId xmlns:a16="http://schemas.microsoft.com/office/drawing/2014/main" id="{8655831C-6C6F-F0C3-F487-891462B771CF}"/>
              </a:ext>
            </a:extLst>
          </p:cNvPr>
          <p:cNvSpPr txBox="1"/>
          <p:nvPr/>
        </p:nvSpPr>
        <p:spPr>
          <a:xfrm>
            <a:off x="2821790" y="4305355"/>
            <a:ext cx="5419551" cy="246221"/>
          </a:xfrm>
          <a:prstGeom prst="rect">
            <a:avLst/>
          </a:prstGeom>
          <a:noFill/>
        </p:spPr>
        <p:txBody>
          <a:bodyPr wrap="square" lIns="91440" tIns="45720" rIns="91440" bIns="45720" rtlCol="0" anchor="t">
            <a:spAutoFit/>
          </a:bodyPr>
          <a:lstStyle/>
          <a:p>
            <a:pPr hangingPunct="0"/>
            <a:r>
              <a:rPr lang="it-IT" sz="1000" kern="0" dirty="0" err="1">
                <a:solidFill>
                  <a:srgbClr val="333F50"/>
                </a:solidFill>
                <a:cs typeface="Arial"/>
                <a:sym typeface="Arial"/>
              </a:rPr>
              <a:t>Elaborated</a:t>
            </a:r>
            <a:r>
              <a:rPr lang="it-IT" sz="1000" kern="0" dirty="0">
                <a:solidFill>
                  <a:srgbClr val="333F50"/>
                </a:solidFill>
                <a:cs typeface="Arial"/>
                <a:sym typeface="Arial"/>
              </a:rPr>
              <a:t> </a:t>
            </a:r>
            <a:r>
              <a:rPr lang="it-IT" sz="1000" kern="0" dirty="0" err="1">
                <a:solidFill>
                  <a:srgbClr val="333F50"/>
                </a:solidFill>
                <a:cs typeface="Arial"/>
                <a:sym typeface="Arial"/>
              </a:rPr>
              <a:t>table</a:t>
            </a:r>
            <a:r>
              <a:rPr lang="it-IT" sz="1000" kern="0" dirty="0">
                <a:solidFill>
                  <a:srgbClr val="333F50"/>
                </a:solidFill>
                <a:cs typeface="Arial"/>
                <a:sym typeface="Arial"/>
              </a:rPr>
              <a:t> from </a:t>
            </a:r>
            <a:r>
              <a:rPr lang="it-IT" sz="1000" kern="0" dirty="0" err="1">
                <a:solidFill>
                  <a:srgbClr val="333F50"/>
                </a:solidFill>
                <a:cs typeface="Arial"/>
                <a:sym typeface="Arial"/>
              </a:rPr>
              <a:t>table</a:t>
            </a:r>
            <a:r>
              <a:rPr lang="it-IT" sz="1000" kern="0" dirty="0">
                <a:solidFill>
                  <a:srgbClr val="333F50"/>
                </a:solidFill>
                <a:cs typeface="Arial"/>
                <a:sym typeface="Arial"/>
              </a:rPr>
              <a:t> I </a:t>
            </a:r>
            <a:r>
              <a:rPr lang="it-IT" sz="1000" kern="0" dirty="0" err="1">
                <a:solidFill>
                  <a:srgbClr val="333F50"/>
                </a:solidFill>
                <a:cs typeface="Arial"/>
                <a:sym typeface="Arial"/>
              </a:rPr>
              <a:t>ref</a:t>
            </a:r>
            <a:r>
              <a:rPr lang="it-IT" sz="1000" kern="0" dirty="0">
                <a:solidFill>
                  <a:srgbClr val="333F50"/>
                </a:solidFill>
                <a:cs typeface="Arial"/>
                <a:sym typeface="Arial"/>
              </a:rPr>
              <a:t> 6. Risk </a:t>
            </a:r>
            <a:r>
              <a:rPr lang="it-IT" sz="1000" kern="0" dirty="0" err="1">
                <a:solidFill>
                  <a:srgbClr val="333F50"/>
                </a:solidFill>
                <a:cs typeface="Arial"/>
                <a:sym typeface="Arial"/>
              </a:rPr>
              <a:t>factors</a:t>
            </a:r>
            <a:r>
              <a:rPr lang="it-IT" sz="1000" kern="0" dirty="0">
                <a:solidFill>
                  <a:srgbClr val="333F50"/>
                </a:solidFill>
                <a:cs typeface="Arial"/>
                <a:sym typeface="Arial"/>
              </a:rPr>
              <a:t> for SUDEP in </a:t>
            </a:r>
            <a:r>
              <a:rPr lang="it-IT" sz="1000" kern="0" dirty="0" err="1">
                <a:solidFill>
                  <a:srgbClr val="333F50"/>
                </a:solidFill>
                <a:cs typeface="Arial"/>
                <a:sym typeface="Arial"/>
              </a:rPr>
              <a:t>combined</a:t>
            </a:r>
            <a:r>
              <a:rPr lang="it-IT" sz="1000" kern="0" dirty="0">
                <a:solidFill>
                  <a:srgbClr val="333F50"/>
                </a:solidFill>
                <a:cs typeface="Arial"/>
                <a:sym typeface="Arial"/>
              </a:rPr>
              <a:t> </a:t>
            </a:r>
            <a:r>
              <a:rPr lang="it-IT" sz="1000" kern="0" dirty="0" err="1">
                <a:solidFill>
                  <a:srgbClr val="333F50"/>
                </a:solidFill>
                <a:cs typeface="Arial"/>
                <a:sym typeface="Arial"/>
              </a:rPr>
              <a:t>analysis</a:t>
            </a:r>
            <a:r>
              <a:rPr lang="it-IT" sz="1000" kern="0" dirty="0">
                <a:solidFill>
                  <a:srgbClr val="333F50"/>
                </a:solidFill>
                <a:cs typeface="Arial"/>
                <a:sym typeface="Arial"/>
              </a:rPr>
              <a:t> </a:t>
            </a:r>
          </a:p>
        </p:txBody>
      </p:sp>
      <p:pic>
        <p:nvPicPr>
          <p:cNvPr id="6" name="Immagine 6" descr="Immagine che contiene tavolo&#10;&#10;Descrizione generata automaticamente">
            <a:extLst>
              <a:ext uri="{FF2B5EF4-FFF2-40B4-BE49-F238E27FC236}">
                <a16:creationId xmlns:a16="http://schemas.microsoft.com/office/drawing/2014/main" id="{38B219F0-83BD-90F0-AF05-EE0E9911C529}"/>
              </a:ext>
            </a:extLst>
          </p:cNvPr>
          <p:cNvPicPr>
            <a:picLocks noChangeAspect="1"/>
          </p:cNvPicPr>
          <p:nvPr/>
        </p:nvPicPr>
        <p:blipFill>
          <a:blip r:embed="rId4"/>
          <a:stretch>
            <a:fillRect/>
          </a:stretch>
        </p:blipFill>
        <p:spPr>
          <a:xfrm>
            <a:off x="264968" y="1139404"/>
            <a:ext cx="2076450" cy="2665535"/>
          </a:xfrm>
          <a:prstGeom prst="rect">
            <a:avLst/>
          </a:prstGeom>
        </p:spPr>
      </p:pic>
      <p:pic>
        <p:nvPicPr>
          <p:cNvPr id="7" name="Immagine 7" descr="Immagine che contiene tavolo&#10;&#10;Descrizione generata automaticamente">
            <a:extLst>
              <a:ext uri="{FF2B5EF4-FFF2-40B4-BE49-F238E27FC236}">
                <a16:creationId xmlns:a16="http://schemas.microsoft.com/office/drawing/2014/main" id="{03FD6A6C-AD48-C63C-E770-7A5860F15F1C}"/>
              </a:ext>
            </a:extLst>
          </p:cNvPr>
          <p:cNvPicPr>
            <a:picLocks noChangeAspect="1"/>
          </p:cNvPicPr>
          <p:nvPr/>
        </p:nvPicPr>
        <p:blipFill>
          <a:blip r:embed="rId5"/>
          <a:stretch>
            <a:fillRect/>
          </a:stretch>
        </p:blipFill>
        <p:spPr>
          <a:xfrm>
            <a:off x="264968" y="3793124"/>
            <a:ext cx="2102429" cy="2709410"/>
          </a:xfrm>
          <a:prstGeom prst="rect">
            <a:avLst/>
          </a:prstGeom>
        </p:spPr>
      </p:pic>
      <p:sp>
        <p:nvSpPr>
          <p:cNvPr id="8" name="Rettangolo 7">
            <a:extLst>
              <a:ext uri="{FF2B5EF4-FFF2-40B4-BE49-F238E27FC236}">
                <a16:creationId xmlns:a16="http://schemas.microsoft.com/office/drawing/2014/main" id="{E42A63BD-2E6B-6B5F-A161-78AE816B84D8}"/>
              </a:ext>
            </a:extLst>
          </p:cNvPr>
          <p:cNvSpPr/>
          <p:nvPr/>
        </p:nvSpPr>
        <p:spPr>
          <a:xfrm>
            <a:off x="262466" y="3003549"/>
            <a:ext cx="1629063" cy="182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a:extLst>
              <a:ext uri="{FF2B5EF4-FFF2-40B4-BE49-F238E27FC236}">
                <a16:creationId xmlns:a16="http://schemas.microsoft.com/office/drawing/2014/main" id="{A5AA65CB-AC35-CF4F-CD71-8698F226D12D}"/>
              </a:ext>
            </a:extLst>
          </p:cNvPr>
          <p:cNvCxnSpPr/>
          <p:nvPr/>
        </p:nvCxnSpPr>
        <p:spPr>
          <a:xfrm>
            <a:off x="1924050" y="3190875"/>
            <a:ext cx="971550" cy="99060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E0D17AA0-89F0-BC5C-A829-E2AD9D24684E}"/>
              </a:ext>
            </a:extLst>
          </p:cNvPr>
          <p:cNvCxnSpPr>
            <a:cxnSpLocks/>
          </p:cNvCxnSpPr>
          <p:nvPr/>
        </p:nvCxnSpPr>
        <p:spPr>
          <a:xfrm flipV="1">
            <a:off x="1924050" y="1981199"/>
            <a:ext cx="971550" cy="102870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8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0" y="437444"/>
            <a:ext cx="12192000" cy="6858000"/>
          </a:xfrm>
          <a:prstGeom prst="rect">
            <a:avLst/>
          </a:prstGeom>
        </p:spPr>
      </p:pic>
      <p:sp>
        <p:nvSpPr>
          <p:cNvPr id="15" name="CasellaDiTesto 14">
            <a:extLst>
              <a:ext uri="{FF2B5EF4-FFF2-40B4-BE49-F238E27FC236}">
                <a16:creationId xmlns:a16="http://schemas.microsoft.com/office/drawing/2014/main" id="{F05BBCB1-C4EF-4C87-8BE4-CC2B588D0339}"/>
              </a:ext>
            </a:extLst>
          </p:cNvPr>
          <p:cNvSpPr txBox="1"/>
          <p:nvPr/>
        </p:nvSpPr>
        <p:spPr>
          <a:xfrm>
            <a:off x="56603" y="6327565"/>
            <a:ext cx="12113623" cy="507831"/>
          </a:xfrm>
          <a:prstGeom prst="rect">
            <a:avLst/>
          </a:prstGeom>
          <a:noFill/>
        </p:spPr>
        <p:txBody>
          <a:bodyPr wrap="square" lIns="91440" tIns="45720" rIns="91440" bIns="45720" rtlCol="0" anchor="t">
            <a:spAutoFit/>
          </a:bodyPr>
          <a:lstStyle/>
          <a:p>
            <a:r>
              <a:rPr lang="en-US" sz="900" dirty="0">
                <a:cs typeface="Arial"/>
              </a:rPr>
              <a:t>Abbreviations: ASM, antiseizure medication</a:t>
            </a:r>
            <a:endParaRPr lang="it-IT" dirty="0"/>
          </a:p>
          <a:p>
            <a:r>
              <a:rPr lang="en-US" sz="900" b="1" dirty="0">
                <a:cs typeface="Arial"/>
              </a:rPr>
              <a:t>7</a:t>
            </a:r>
            <a:r>
              <a:rPr lang="en-US" sz="900" dirty="0">
                <a:cs typeface="Arial"/>
              </a:rPr>
              <a:t>. Gambardella A et al. Epilepsy &amp; Behavior (2021); 122: 108087</a:t>
            </a:r>
            <a:endParaRPr lang="it-IT" dirty="0"/>
          </a:p>
          <a:p>
            <a:endParaRPr lang="en-US" sz="900" dirty="0">
              <a:cs typeface="Arial" panose="020B0604020202020204" pitchFamily="34" charset="0"/>
            </a:endParaRPr>
          </a:p>
        </p:txBody>
      </p:sp>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923330"/>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Considerations in selection of ASMs for people with uncontrolled epilepsy: </a:t>
            </a:r>
          </a:p>
          <a:p>
            <a:r>
              <a:rPr lang="en-US" b="1" cap="all" dirty="0">
                <a:solidFill>
                  <a:srgbClr val="2C2C2C"/>
                </a:solidFill>
                <a:latin typeface="Arial" panose="020B0604020202020204" pitchFamily="34" charset="0"/>
                <a:cs typeface="Arial" panose="020B0604020202020204" pitchFamily="34" charset="0"/>
              </a:rPr>
              <a:t>How to achieve the best outcomes</a:t>
            </a:r>
          </a:p>
          <a:p>
            <a:endParaRPr lang="en-US" b="1" cap="all" dirty="0">
              <a:solidFill>
                <a:srgbClr val="2C2C2C"/>
              </a:solidFill>
              <a:latin typeface="Arial" panose="020B0604020202020204" pitchFamily="34" charset="0"/>
              <a:cs typeface="Arial" panose="020B0604020202020204" pitchFamily="34" charset="0"/>
            </a:endParaRP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969613"/>
            <a:ext cx="10923144" cy="800219"/>
          </a:xfrm>
          <a:prstGeom prst="rect">
            <a:avLst/>
          </a:prstGeom>
          <a:noFill/>
        </p:spPr>
        <p:txBody>
          <a:bodyPr wrap="square" rtlCol="0">
            <a:spAutoFit/>
          </a:bodyPr>
          <a:lstStyle/>
          <a:p>
            <a:r>
              <a:rPr lang="en-US" sz="2300" b="1" cap="all" dirty="0">
                <a:solidFill>
                  <a:srgbClr val="2C2C2C"/>
                </a:solidFill>
                <a:latin typeface="Arial Black" panose="020B0604020202020204" pitchFamily="34" charset="0"/>
              </a:rPr>
              <a:t>How does a physician pick the next ASM in a person with uncontrolled seizures?</a:t>
            </a: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sp>
        <p:nvSpPr>
          <p:cNvPr id="6" name="CasellaDiTesto 5">
            <a:extLst>
              <a:ext uri="{FF2B5EF4-FFF2-40B4-BE49-F238E27FC236}">
                <a16:creationId xmlns:a16="http://schemas.microsoft.com/office/drawing/2014/main" id="{DD5F4699-93DF-6C72-D132-ABF83E12A682}"/>
              </a:ext>
            </a:extLst>
          </p:cNvPr>
          <p:cNvSpPr txBox="1"/>
          <p:nvPr/>
        </p:nvSpPr>
        <p:spPr>
          <a:xfrm>
            <a:off x="710056" y="1790852"/>
            <a:ext cx="11234294" cy="1777666"/>
          </a:xfrm>
          <a:prstGeom prst="rect">
            <a:avLst/>
          </a:prstGeom>
          <a:noFill/>
        </p:spPr>
        <p:txBody>
          <a:bodyPr wrap="square">
            <a:spAutoFit/>
          </a:bodyPr>
          <a:lstStyle/>
          <a:p>
            <a:r>
              <a:rPr lang="en-US" sz="1600" b="1" dirty="0">
                <a:solidFill>
                  <a:schemeClr val="tx1"/>
                </a:solidFill>
                <a:cs typeface="Arial" panose="020B0604020202020204" pitchFamily="34" charset="0"/>
              </a:rPr>
              <a:t>Selection of ASMs in patients with uncontrolled seizures is generally based on consideration of individual characteristics </a:t>
            </a:r>
            <a:r>
              <a:rPr lang="en-US" sz="1600" dirty="0">
                <a:solidFill>
                  <a:schemeClr val="tx1"/>
                </a:solidFill>
                <a:cs typeface="Arial" panose="020B0604020202020204" pitchFamily="34" charset="0"/>
              </a:rPr>
              <a:t>such as:</a:t>
            </a:r>
            <a:r>
              <a:rPr lang="en-US" sz="1600" baseline="30000" dirty="0">
                <a:solidFill>
                  <a:schemeClr val="tx1"/>
                </a:solidFill>
                <a:cs typeface="Arial" panose="020B0604020202020204" pitchFamily="34" charset="0"/>
              </a:rPr>
              <a:t>7</a:t>
            </a:r>
            <a:endParaRPr lang="en-US" sz="1600" dirty="0">
              <a:solidFill>
                <a:schemeClr val="tx1"/>
              </a:solidFill>
              <a:cs typeface="Arial" panose="020B0604020202020204" pitchFamily="34" charset="0"/>
            </a:endParaRPr>
          </a:p>
          <a:p>
            <a:pPr marL="285750" indent="-285750">
              <a:lnSpc>
                <a:spcPct val="150000"/>
              </a:lnSpc>
              <a:buFont typeface="Arial" panose="020B0604020202020204" pitchFamily="34" charset="0"/>
              <a:buChar char="•"/>
            </a:pPr>
            <a:endParaRPr lang="en-US" sz="1600" dirty="0">
              <a:solidFill>
                <a:schemeClr val="tx1"/>
              </a:solidFill>
              <a:cs typeface="Arial" panose="020B0604020202020204" pitchFamily="34" charset="0"/>
            </a:endParaRPr>
          </a:p>
          <a:p>
            <a:pPr marL="285750" indent="-285750">
              <a:lnSpc>
                <a:spcPct val="150000"/>
              </a:lnSpc>
              <a:buFont typeface="Arial" panose="020B0604020202020204" pitchFamily="34" charset="0"/>
              <a:buChar char="•"/>
            </a:pPr>
            <a:r>
              <a:rPr lang="en-US" sz="1600" dirty="0">
                <a:solidFill>
                  <a:schemeClr val="tx1"/>
                </a:solidFill>
                <a:cs typeface="Arial" panose="020B0604020202020204" pitchFamily="34" charset="0"/>
              </a:rPr>
              <a:t>seizure type;</a:t>
            </a:r>
          </a:p>
          <a:p>
            <a:pPr marL="285750" indent="-285750">
              <a:lnSpc>
                <a:spcPct val="150000"/>
              </a:lnSpc>
              <a:buFont typeface="Arial" panose="020B0604020202020204" pitchFamily="34" charset="0"/>
              <a:buChar char="•"/>
            </a:pPr>
            <a:r>
              <a:rPr lang="en-US" sz="1600" dirty="0">
                <a:solidFill>
                  <a:schemeClr val="tx1"/>
                </a:solidFill>
                <a:cs typeface="Arial" panose="020B0604020202020204" pitchFamily="34" charset="0"/>
              </a:rPr>
              <a:t>epilepsy syndrome;</a:t>
            </a:r>
          </a:p>
          <a:p>
            <a:pPr marL="285750" indent="-285750">
              <a:lnSpc>
                <a:spcPct val="150000"/>
              </a:lnSpc>
              <a:buFont typeface="Arial" panose="020B0604020202020204" pitchFamily="34" charset="0"/>
              <a:buChar char="•"/>
            </a:pPr>
            <a:r>
              <a:rPr lang="en-US" sz="1600" dirty="0">
                <a:solidFill>
                  <a:schemeClr val="tx1"/>
                </a:solidFill>
                <a:cs typeface="Arial" panose="020B0604020202020204" pitchFamily="34" charset="0"/>
              </a:rPr>
              <a:t>age;</a:t>
            </a:r>
          </a:p>
        </p:txBody>
      </p:sp>
      <p:sp>
        <p:nvSpPr>
          <p:cNvPr id="7" name="CasellaDiTesto 6">
            <a:extLst>
              <a:ext uri="{FF2B5EF4-FFF2-40B4-BE49-F238E27FC236}">
                <a16:creationId xmlns:a16="http://schemas.microsoft.com/office/drawing/2014/main" id="{032A3209-81FB-535C-C531-AC31FE72444B}"/>
              </a:ext>
            </a:extLst>
          </p:cNvPr>
          <p:cNvSpPr txBox="1"/>
          <p:nvPr/>
        </p:nvSpPr>
        <p:spPr>
          <a:xfrm>
            <a:off x="710057" y="3600692"/>
            <a:ext cx="10699624" cy="792781"/>
          </a:xfrm>
          <a:prstGeom prst="rect">
            <a:avLst/>
          </a:prstGeom>
          <a:noFill/>
        </p:spPr>
        <p:txBody>
          <a:bodyPr wrap="square">
            <a:spAutoFit/>
          </a:bodyPr>
          <a:lstStyle/>
          <a:p>
            <a:pPr>
              <a:lnSpc>
                <a:spcPct val="150000"/>
              </a:lnSpc>
            </a:pPr>
            <a:r>
              <a:rPr lang="en-US" sz="1600" dirty="0">
                <a:solidFill>
                  <a:schemeClr val="tx1"/>
                </a:solidFill>
                <a:cs typeface="Arial" panose="020B0604020202020204" pitchFamily="34" charset="0"/>
              </a:rPr>
              <a:t>Other relevant variables include </a:t>
            </a:r>
            <a:r>
              <a:rPr lang="en-US" sz="1600" b="1" dirty="0">
                <a:solidFill>
                  <a:schemeClr val="tx1"/>
                </a:solidFill>
                <a:cs typeface="Arial" panose="020B0604020202020204" pitchFamily="34" charset="0"/>
              </a:rPr>
              <a:t>concomitant medications</a:t>
            </a:r>
            <a:r>
              <a:rPr lang="en-US" sz="1600" dirty="0">
                <a:solidFill>
                  <a:schemeClr val="tx1"/>
                </a:solidFill>
                <a:cs typeface="Arial" panose="020B0604020202020204" pitchFamily="34" charset="0"/>
              </a:rPr>
              <a:t>, with the attendant risk of adverse drug interactions, and </a:t>
            </a:r>
            <a:r>
              <a:rPr lang="en-US" sz="1600" b="1" dirty="0">
                <a:solidFill>
                  <a:schemeClr val="tx1"/>
                </a:solidFill>
                <a:cs typeface="Arial" panose="020B0604020202020204" pitchFamily="34" charset="0"/>
              </a:rPr>
              <a:t>comorbidities</a:t>
            </a:r>
            <a:r>
              <a:rPr lang="en-US" sz="1600" dirty="0">
                <a:solidFill>
                  <a:schemeClr val="tx1"/>
                </a:solidFill>
                <a:cs typeface="Arial" panose="020B0604020202020204" pitchFamily="34" charset="0"/>
              </a:rPr>
              <a:t>, which could be influenced adversely or beneficially depending on the ASM that is chosen.</a:t>
            </a:r>
            <a:r>
              <a:rPr lang="en-US" sz="1600" baseline="30000" dirty="0">
                <a:solidFill>
                  <a:schemeClr val="tx1"/>
                </a:solidFill>
                <a:cs typeface="Arial" panose="020B0604020202020204" pitchFamily="34" charset="0"/>
              </a:rPr>
              <a:t>7</a:t>
            </a:r>
            <a:endParaRPr lang="it-IT" sz="1600" baseline="30000" dirty="0">
              <a:solidFill>
                <a:schemeClr val="tx1"/>
              </a:solidFill>
              <a:cs typeface="Arial" panose="020B0604020202020204" pitchFamily="34" charset="0"/>
            </a:endParaRPr>
          </a:p>
        </p:txBody>
      </p:sp>
      <p:sp>
        <p:nvSpPr>
          <p:cNvPr id="8" name="CasellaDiTesto 7">
            <a:extLst>
              <a:ext uri="{FF2B5EF4-FFF2-40B4-BE49-F238E27FC236}">
                <a16:creationId xmlns:a16="http://schemas.microsoft.com/office/drawing/2014/main" id="{C7C1DC17-C1DC-52AA-8231-05415AEDFD29}"/>
              </a:ext>
            </a:extLst>
          </p:cNvPr>
          <p:cNvSpPr txBox="1"/>
          <p:nvPr/>
        </p:nvSpPr>
        <p:spPr>
          <a:xfrm>
            <a:off x="710057" y="4500589"/>
            <a:ext cx="11100086" cy="1531445"/>
          </a:xfrm>
          <a:prstGeom prst="rect">
            <a:avLst/>
          </a:prstGeom>
          <a:noFill/>
        </p:spPr>
        <p:txBody>
          <a:bodyPr wrap="square">
            <a:spAutoFit/>
          </a:bodyPr>
          <a:lstStyle/>
          <a:p>
            <a:pPr>
              <a:lnSpc>
                <a:spcPct val="150000"/>
              </a:lnSpc>
            </a:pPr>
            <a:r>
              <a:rPr lang="en-US" sz="1600" dirty="0">
                <a:solidFill>
                  <a:schemeClr val="tx1"/>
                </a:solidFill>
                <a:cs typeface="Arial" panose="020B0604020202020204" pitchFamily="34" charset="0"/>
              </a:rPr>
              <a:t>When selecting an ASM as first add-on therapy for individuals who did not respond optimally to a single or a sequential monotherapy a neurologist needs to consider the above factors and additional variables, including:</a:t>
            </a:r>
            <a:r>
              <a:rPr lang="en-US" sz="1600" baseline="30000" dirty="0">
                <a:solidFill>
                  <a:schemeClr val="tx1"/>
                </a:solidFill>
                <a:cs typeface="Arial" panose="020B0604020202020204" pitchFamily="34" charset="0"/>
              </a:rPr>
              <a:t>7</a:t>
            </a:r>
          </a:p>
          <a:p>
            <a:pPr marL="285750" indent="-285750">
              <a:lnSpc>
                <a:spcPct val="150000"/>
              </a:lnSpc>
              <a:buFont typeface="Arial" panose="020B0604020202020204" pitchFamily="34" charset="0"/>
              <a:buChar char="•"/>
            </a:pPr>
            <a:r>
              <a:rPr lang="en-US" sz="1600" dirty="0">
                <a:solidFill>
                  <a:schemeClr val="tx1"/>
                </a:solidFill>
                <a:cs typeface="Arial" panose="020B0604020202020204" pitchFamily="34" charset="0"/>
              </a:rPr>
              <a:t>response to previously administered ASMs;</a:t>
            </a:r>
          </a:p>
          <a:p>
            <a:pPr marL="285750" indent="-285750">
              <a:lnSpc>
                <a:spcPct val="150000"/>
              </a:lnSpc>
              <a:buFont typeface="Arial" panose="020B0604020202020204" pitchFamily="34" charset="0"/>
              <a:buChar char="•"/>
            </a:pPr>
            <a:r>
              <a:rPr lang="en-US" sz="1600" dirty="0">
                <a:solidFill>
                  <a:schemeClr val="tx1"/>
                </a:solidFill>
                <a:cs typeface="Arial" panose="020B0604020202020204" pitchFamily="34" charset="0"/>
              </a:rPr>
              <a:t>the possibility of pharmacodynamic and/or pharmacokinetic interactions between the ASMs to be combined.</a:t>
            </a:r>
            <a:endParaRPr lang="it-IT" sz="1600" dirty="0">
              <a:solidFill>
                <a:schemeClr val="tx1"/>
              </a:solidFill>
              <a:cs typeface="Arial" panose="020B0604020202020204" pitchFamily="34" charset="0"/>
            </a:endParaRPr>
          </a:p>
        </p:txBody>
      </p:sp>
      <p:sp>
        <p:nvSpPr>
          <p:cNvPr id="5" name="CasellaDiTesto 4">
            <a:extLst>
              <a:ext uri="{FF2B5EF4-FFF2-40B4-BE49-F238E27FC236}">
                <a16:creationId xmlns:a16="http://schemas.microsoft.com/office/drawing/2014/main" id="{CFEFA9DD-9DDB-A8C1-2448-E357B7DA6630}"/>
              </a:ext>
            </a:extLst>
          </p:cNvPr>
          <p:cNvSpPr txBox="1"/>
          <p:nvPr/>
        </p:nvSpPr>
        <p:spPr>
          <a:xfrm>
            <a:off x="4410075" y="264216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cs typeface="Arial"/>
              </a:rPr>
              <a:t>gender;</a:t>
            </a:r>
            <a:endParaRPr lang="it-IT" dirty="0">
              <a:ea typeface="Calibri" panose="020F0502020204030204"/>
              <a:cs typeface="Calibri" panose="020F0502020204030204"/>
            </a:endParaRPr>
          </a:p>
          <a:p>
            <a:pPr marL="285750" indent="-285750">
              <a:buFont typeface="Arial" panose="020B0604020202020204" pitchFamily="34" charset="0"/>
              <a:buChar char="•"/>
            </a:pPr>
            <a:r>
              <a:rPr lang="en-US" sz="1600" dirty="0">
                <a:cs typeface="Arial"/>
              </a:rPr>
              <a:t>lifestyle;</a:t>
            </a:r>
          </a:p>
        </p:txBody>
      </p:sp>
      <p:sp>
        <p:nvSpPr>
          <p:cNvPr id="9" name="CasellaDiTesto 8">
            <a:extLst>
              <a:ext uri="{FF2B5EF4-FFF2-40B4-BE49-F238E27FC236}">
                <a16:creationId xmlns:a16="http://schemas.microsoft.com/office/drawing/2014/main" id="{8E0F859F-A111-95A6-FD5D-9D47B21ECAF4}"/>
              </a:ext>
            </a:extLst>
          </p:cNvPr>
          <p:cNvSpPr txBox="1"/>
          <p:nvPr/>
        </p:nvSpPr>
        <p:spPr>
          <a:xfrm>
            <a:off x="7620000" y="267627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600" dirty="0">
                <a:cs typeface="Arial"/>
              </a:rPr>
              <a:t>expected compliance;</a:t>
            </a:r>
            <a:endParaRPr lang="it-IT">
              <a:ea typeface="Calibri" panose="020F0502020204030204"/>
              <a:cs typeface="Calibri" panose="020F0502020204030204"/>
            </a:endParaRPr>
          </a:p>
          <a:p>
            <a:pPr marL="285750" indent="-285750">
              <a:buFont typeface="Arial" panose="020B0604020202020204" pitchFamily="34" charset="0"/>
              <a:buChar char="•"/>
            </a:pPr>
            <a:r>
              <a:rPr lang="en-US" sz="1600" dirty="0">
                <a:cs typeface="Arial"/>
              </a:rPr>
              <a:t>patient’s expectations.</a:t>
            </a:r>
          </a:p>
        </p:txBody>
      </p:sp>
    </p:spTree>
    <p:extLst>
      <p:ext uri="{BB962C8B-B14F-4D97-AF65-F5344CB8AC3E}">
        <p14:creationId xmlns:p14="http://schemas.microsoft.com/office/powerpoint/2010/main" val="190591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31934" y="437444"/>
            <a:ext cx="12192000" cy="6858000"/>
          </a:xfrm>
          <a:prstGeom prst="rect">
            <a:avLst/>
          </a:prstGeom>
        </p:spPr>
      </p:pic>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923330"/>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Considerations in selection of ASMs for people with uncontrolled epilepsy: </a:t>
            </a:r>
          </a:p>
          <a:p>
            <a:r>
              <a:rPr lang="en-US" b="1" cap="all" dirty="0">
                <a:solidFill>
                  <a:srgbClr val="2C2C2C"/>
                </a:solidFill>
                <a:latin typeface="Arial" panose="020B0604020202020204" pitchFamily="34" charset="0"/>
                <a:cs typeface="Arial" panose="020B0604020202020204" pitchFamily="34" charset="0"/>
              </a:rPr>
              <a:t>How to achieve the best outcomes</a:t>
            </a:r>
          </a:p>
          <a:p>
            <a:endParaRPr lang="en-US" b="1" cap="all" dirty="0">
              <a:solidFill>
                <a:srgbClr val="2C2C2C"/>
              </a:solidFill>
              <a:latin typeface="Arial" panose="020B0604020202020204" pitchFamily="34" charset="0"/>
              <a:cs typeface="Arial" panose="020B0604020202020204" pitchFamily="34" charset="0"/>
            </a:endParaRP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969613"/>
            <a:ext cx="10923144" cy="800219"/>
          </a:xfrm>
          <a:prstGeom prst="rect">
            <a:avLst/>
          </a:prstGeom>
          <a:noFill/>
        </p:spPr>
        <p:txBody>
          <a:bodyPr wrap="square" rtlCol="0">
            <a:spAutoFit/>
          </a:bodyPr>
          <a:lstStyle/>
          <a:p>
            <a:r>
              <a:rPr lang="en-US" sz="2300" b="1" cap="all" dirty="0">
                <a:solidFill>
                  <a:srgbClr val="2C2C2C"/>
                </a:solidFill>
                <a:latin typeface="Arial Black" panose="020B0604020202020204" pitchFamily="34" charset="0"/>
              </a:rPr>
              <a:t>From a “disease-oriented” to a “patient oriented” choice of antiepileptic drug</a:t>
            </a: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pic>
        <p:nvPicPr>
          <p:cNvPr id="3" name="Immagine 2">
            <a:extLst>
              <a:ext uri="{FF2B5EF4-FFF2-40B4-BE49-F238E27FC236}">
                <a16:creationId xmlns:a16="http://schemas.microsoft.com/office/drawing/2014/main" id="{851AC550-D62C-D00C-3DC3-DA1E274A9EE8}"/>
              </a:ext>
            </a:extLst>
          </p:cNvPr>
          <p:cNvPicPr>
            <a:picLocks noChangeAspect="1"/>
          </p:cNvPicPr>
          <p:nvPr/>
        </p:nvPicPr>
        <p:blipFill>
          <a:blip r:embed="rId4"/>
          <a:stretch>
            <a:fillRect/>
          </a:stretch>
        </p:blipFill>
        <p:spPr>
          <a:xfrm>
            <a:off x="2743200" y="2758694"/>
            <a:ext cx="6705600" cy="3138793"/>
          </a:xfrm>
          <a:prstGeom prst="rect">
            <a:avLst/>
          </a:prstGeom>
        </p:spPr>
      </p:pic>
      <p:sp>
        <p:nvSpPr>
          <p:cNvPr id="5" name="CasellaDiTesto 4">
            <a:extLst>
              <a:ext uri="{FF2B5EF4-FFF2-40B4-BE49-F238E27FC236}">
                <a16:creationId xmlns:a16="http://schemas.microsoft.com/office/drawing/2014/main" id="{D97543A3-2CC8-C554-99E5-5892D7131B4C}"/>
              </a:ext>
            </a:extLst>
          </p:cNvPr>
          <p:cNvSpPr txBox="1"/>
          <p:nvPr/>
        </p:nvSpPr>
        <p:spPr>
          <a:xfrm>
            <a:off x="863600" y="1851419"/>
            <a:ext cx="10618344" cy="830997"/>
          </a:xfrm>
          <a:prstGeom prst="rect">
            <a:avLst/>
          </a:prstGeom>
          <a:noFill/>
        </p:spPr>
        <p:txBody>
          <a:bodyPr wrap="square">
            <a:spAutoFit/>
          </a:bodyPr>
          <a:lstStyle/>
          <a:p>
            <a:r>
              <a:rPr lang="en-US" sz="1600" dirty="0">
                <a:cs typeface="Arial" panose="020B0604020202020204" pitchFamily="34" charset="0"/>
              </a:rPr>
              <a:t>       </a:t>
            </a:r>
            <a:r>
              <a:rPr lang="en-US" sz="1600" dirty="0">
                <a:solidFill>
                  <a:schemeClr val="tx1"/>
                </a:solidFill>
                <a:cs typeface="Arial" panose="020B0604020202020204" pitchFamily="34" charset="0"/>
              </a:rPr>
              <a:t>The concept of choice of antiepileptic drugs has changed from “disease-oriented” in the past to “patient-oriented” in the era of new AEDs. </a:t>
            </a:r>
            <a:r>
              <a:rPr lang="en-US" sz="1600" b="1" dirty="0">
                <a:solidFill>
                  <a:schemeClr val="tx1"/>
                </a:solidFill>
                <a:cs typeface="Arial" panose="020B0604020202020204" pitchFamily="34" charset="0"/>
              </a:rPr>
              <a:t>Patient-oriented choice of drugs involves selecting the most suitable drug for the patient on the basis of comprehensive multi-dimensional assessment of epilepsy, AEDs, and the patient’s condition</a:t>
            </a:r>
            <a:r>
              <a:rPr lang="en-US" sz="1600" dirty="0">
                <a:solidFill>
                  <a:schemeClr val="tx1"/>
                </a:solidFill>
                <a:cs typeface="Arial" panose="020B0604020202020204" pitchFamily="34" charset="0"/>
              </a:rPr>
              <a:t>.</a:t>
            </a:r>
            <a:r>
              <a:rPr lang="en-US" sz="1600" baseline="30000" dirty="0">
                <a:solidFill>
                  <a:schemeClr val="tx1"/>
                </a:solidFill>
                <a:cs typeface="Arial" panose="020B0604020202020204" pitchFamily="34" charset="0"/>
              </a:rPr>
              <a:t>8</a:t>
            </a:r>
            <a:endParaRPr lang="it-IT" sz="1600" baseline="30000" dirty="0">
              <a:solidFill>
                <a:schemeClr val="tx1"/>
              </a:solidFill>
              <a:cs typeface="Arial" panose="020B0604020202020204" pitchFamily="34" charset="0"/>
            </a:endParaRPr>
          </a:p>
        </p:txBody>
      </p:sp>
      <p:sp>
        <p:nvSpPr>
          <p:cNvPr id="9" name="Rettangolo con angoli arrotondati 8">
            <a:extLst>
              <a:ext uri="{FF2B5EF4-FFF2-40B4-BE49-F238E27FC236}">
                <a16:creationId xmlns:a16="http://schemas.microsoft.com/office/drawing/2014/main" id="{C5BCCFF6-21EB-3356-F9E1-7454D0D1C7C9}"/>
              </a:ext>
            </a:extLst>
          </p:cNvPr>
          <p:cNvSpPr/>
          <p:nvPr/>
        </p:nvSpPr>
        <p:spPr>
          <a:xfrm>
            <a:off x="710056" y="1830219"/>
            <a:ext cx="10923144" cy="827231"/>
          </a:xfrm>
          <a:prstGeom prst="roundRect">
            <a:avLst/>
          </a:prstGeom>
          <a:noFill/>
          <a:ln w="22225" cap="rnd">
            <a:solidFill>
              <a:srgbClr val="71C1D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cs typeface="Arial" panose="020B0604020202020204" pitchFamily="34" charset="0"/>
            </a:endParaRPr>
          </a:p>
        </p:txBody>
      </p:sp>
      <p:pic>
        <p:nvPicPr>
          <p:cNvPr id="10" name="Elemento grafico 9" descr="Dorso della mano con indice che punta verso destra">
            <a:extLst>
              <a:ext uri="{FF2B5EF4-FFF2-40B4-BE49-F238E27FC236}">
                <a16:creationId xmlns:a16="http://schemas.microsoft.com/office/drawing/2014/main" id="{A839E5F4-7CCB-2FCA-0635-00635AA6FA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4403" y="1557812"/>
            <a:ext cx="646938" cy="646938"/>
          </a:xfrm>
          <a:prstGeom prst="rect">
            <a:avLst/>
          </a:prstGeom>
        </p:spPr>
      </p:pic>
      <p:sp>
        <p:nvSpPr>
          <p:cNvPr id="11" name="CasellaDiTesto 10">
            <a:extLst>
              <a:ext uri="{FF2B5EF4-FFF2-40B4-BE49-F238E27FC236}">
                <a16:creationId xmlns:a16="http://schemas.microsoft.com/office/drawing/2014/main" id="{A6BB9C59-CC93-54DB-2E66-3480A18F5E21}"/>
              </a:ext>
            </a:extLst>
          </p:cNvPr>
          <p:cNvSpPr txBox="1"/>
          <p:nvPr/>
        </p:nvSpPr>
        <p:spPr>
          <a:xfrm>
            <a:off x="6534714" y="5666655"/>
            <a:ext cx="4842455" cy="215444"/>
          </a:xfrm>
          <a:prstGeom prst="rect">
            <a:avLst/>
          </a:prstGeom>
          <a:noFill/>
        </p:spPr>
        <p:txBody>
          <a:bodyPr wrap="square" rtlCol="0">
            <a:spAutoFit/>
          </a:bodyPr>
          <a:lstStyle/>
          <a:p>
            <a:r>
              <a:rPr lang="it-IT" sz="800" dirty="0">
                <a:solidFill>
                  <a:schemeClr val="tx1"/>
                </a:solidFill>
                <a:cs typeface="Arial" panose="020B0604020202020204" pitchFamily="34" charset="0"/>
              </a:rPr>
              <a:t> </a:t>
            </a:r>
            <a:r>
              <a:rPr lang="it-IT" sz="800" dirty="0" err="1">
                <a:solidFill>
                  <a:schemeClr val="tx1"/>
                </a:solidFill>
                <a:cs typeface="Arial" panose="020B0604020202020204" pitchFamily="34" charset="0"/>
              </a:rPr>
              <a:t>Modified</a:t>
            </a:r>
            <a:r>
              <a:rPr lang="it-IT" sz="800" dirty="0">
                <a:solidFill>
                  <a:schemeClr val="tx1"/>
                </a:solidFill>
                <a:cs typeface="Arial" panose="020B0604020202020204" pitchFamily="34" charset="0"/>
              </a:rPr>
              <a:t> figure from </a:t>
            </a:r>
            <a:r>
              <a:rPr lang="en-US" sz="800" dirty="0">
                <a:solidFill>
                  <a:schemeClr val="tx1"/>
                </a:solidFill>
                <a:cs typeface="Arial" panose="020B0604020202020204" pitchFamily="34" charset="0"/>
              </a:rPr>
              <a:t>figure 4 </a:t>
            </a:r>
            <a:r>
              <a:rPr lang="it-IT" sz="800" dirty="0" err="1">
                <a:solidFill>
                  <a:schemeClr val="tx1"/>
                </a:solidFill>
                <a:cs typeface="Arial" panose="020B0604020202020204" pitchFamily="34" charset="0"/>
              </a:rPr>
              <a:t>ref</a:t>
            </a:r>
            <a:r>
              <a:rPr lang="it-IT" sz="800" dirty="0">
                <a:solidFill>
                  <a:schemeClr val="tx1"/>
                </a:solidFill>
                <a:cs typeface="Arial" panose="020B0604020202020204" pitchFamily="34" charset="0"/>
              </a:rPr>
              <a:t> 8</a:t>
            </a:r>
            <a:r>
              <a:rPr lang="en-US" sz="800" dirty="0">
                <a:solidFill>
                  <a:schemeClr val="tx1"/>
                </a:solidFill>
                <a:cs typeface="Arial" panose="020B0604020202020204" pitchFamily="34" charset="0"/>
              </a:rPr>
              <a:t>. Patient-oriented choice of antiepileptic drugs</a:t>
            </a:r>
            <a:endParaRPr lang="it-IT" sz="800" baseline="30000" dirty="0">
              <a:solidFill>
                <a:schemeClr val="tx1"/>
              </a:solidFill>
              <a:highlight>
                <a:srgbClr val="FFFF00"/>
              </a:highlight>
              <a:cs typeface="Arial" panose="020B0604020202020204" pitchFamily="34" charset="0"/>
            </a:endParaRPr>
          </a:p>
        </p:txBody>
      </p:sp>
      <p:sp>
        <p:nvSpPr>
          <p:cNvPr id="12" name="CasellaDiTesto 11">
            <a:extLst>
              <a:ext uri="{FF2B5EF4-FFF2-40B4-BE49-F238E27FC236}">
                <a16:creationId xmlns:a16="http://schemas.microsoft.com/office/drawing/2014/main" id="{305BCDDE-B585-CA7A-31F4-777869A6E4E5}"/>
              </a:ext>
            </a:extLst>
          </p:cNvPr>
          <p:cNvSpPr txBox="1"/>
          <p:nvPr/>
        </p:nvSpPr>
        <p:spPr>
          <a:xfrm>
            <a:off x="78377" y="6211669"/>
            <a:ext cx="11948161" cy="646331"/>
          </a:xfrm>
          <a:prstGeom prst="rect">
            <a:avLst/>
          </a:prstGeom>
          <a:noFill/>
        </p:spPr>
        <p:txBody>
          <a:bodyPr wrap="square" rtlCol="0">
            <a:spAutoFit/>
          </a:bodyPr>
          <a:lstStyle/>
          <a:p>
            <a:r>
              <a:rPr lang="it-IT" sz="900" dirty="0" err="1">
                <a:solidFill>
                  <a:schemeClr val="tx1"/>
                </a:solidFill>
                <a:cs typeface="Arial" panose="020B0604020202020204" pitchFamily="34" charset="0"/>
              </a:rPr>
              <a:t>Abbreviations</a:t>
            </a:r>
            <a:r>
              <a:rPr lang="it-IT" sz="900" dirty="0">
                <a:solidFill>
                  <a:schemeClr val="tx1"/>
                </a:solidFill>
                <a:cs typeface="Arial" panose="020B0604020202020204" pitchFamily="34" charset="0"/>
              </a:rPr>
              <a:t>: AED, </a:t>
            </a:r>
            <a:r>
              <a:rPr lang="it-IT" sz="900" dirty="0" err="1">
                <a:solidFill>
                  <a:schemeClr val="tx1"/>
                </a:solidFill>
                <a:cs typeface="Arial" panose="020B0604020202020204" pitchFamily="34" charset="0"/>
              </a:rPr>
              <a:t>antiepileptic</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drug</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Wt</a:t>
            </a:r>
            <a:r>
              <a:rPr lang="it-IT" sz="900" dirty="0">
                <a:solidFill>
                  <a:schemeClr val="tx1"/>
                </a:solidFill>
                <a:cs typeface="Arial" panose="020B0604020202020204" pitchFamily="34" charset="0"/>
              </a:rPr>
              <a:t>, body weight; </a:t>
            </a:r>
            <a:r>
              <a:rPr lang="it-IT" sz="900" dirty="0" err="1">
                <a:solidFill>
                  <a:schemeClr val="tx1"/>
                </a:solidFill>
                <a:cs typeface="Arial" panose="020B0604020202020204" pitchFamily="34" charset="0"/>
              </a:rPr>
              <a:t>QoL</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quality</a:t>
            </a:r>
            <a:r>
              <a:rPr lang="it-IT" sz="900" dirty="0">
                <a:solidFill>
                  <a:schemeClr val="tx1"/>
                </a:solidFill>
                <a:cs typeface="Arial" panose="020B0604020202020204" pitchFamily="34" charset="0"/>
              </a:rPr>
              <a:t> of life; LRE, </a:t>
            </a:r>
            <a:r>
              <a:rPr lang="it-IT" sz="900" dirty="0" err="1">
                <a:solidFill>
                  <a:schemeClr val="tx1"/>
                </a:solidFill>
                <a:cs typeface="Arial" panose="020B0604020202020204" pitchFamily="34" charset="0"/>
              </a:rPr>
              <a:t>localization-related</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epilepsy</a:t>
            </a:r>
            <a:r>
              <a:rPr lang="it-IT" sz="900" dirty="0">
                <a:solidFill>
                  <a:schemeClr val="tx1"/>
                </a:solidFill>
                <a:cs typeface="Arial" panose="020B0604020202020204" pitchFamily="34" charset="0"/>
              </a:rPr>
              <a:t>; GE, </a:t>
            </a:r>
            <a:r>
              <a:rPr lang="it-IT" sz="900" dirty="0" err="1">
                <a:solidFill>
                  <a:schemeClr val="tx1"/>
                </a:solidFill>
                <a:cs typeface="Arial" panose="020B0604020202020204" pitchFamily="34" charset="0"/>
              </a:rPr>
              <a:t>generalized</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epilepsy</a:t>
            </a:r>
            <a:r>
              <a:rPr lang="it-IT" sz="900" dirty="0">
                <a:solidFill>
                  <a:schemeClr val="tx1"/>
                </a:solidFill>
                <a:cs typeface="Arial" panose="020B0604020202020204" pitchFamily="34" charset="0"/>
              </a:rPr>
              <a:t>; </a:t>
            </a:r>
          </a:p>
          <a:p>
            <a:r>
              <a:rPr lang="it-IT" sz="900" dirty="0">
                <a:solidFill>
                  <a:schemeClr val="tx1"/>
                </a:solidFill>
                <a:cs typeface="Arial" panose="020B0604020202020204" pitchFamily="34" charset="0"/>
              </a:rPr>
              <a:t>LGS, Lennox-</a:t>
            </a:r>
            <a:r>
              <a:rPr lang="it-IT" sz="900" dirty="0" err="1">
                <a:solidFill>
                  <a:schemeClr val="tx1"/>
                </a:solidFill>
                <a:cs typeface="Arial" panose="020B0604020202020204" pitchFamily="34" charset="0"/>
              </a:rPr>
              <a:t>Gastaut</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syndrome</a:t>
            </a:r>
            <a:r>
              <a:rPr lang="it-IT" sz="900" dirty="0">
                <a:solidFill>
                  <a:schemeClr val="tx1"/>
                </a:solidFill>
                <a:cs typeface="Arial" panose="020B0604020202020204" pitchFamily="34" charset="0"/>
              </a:rPr>
              <a:t>; JME, </a:t>
            </a:r>
            <a:r>
              <a:rPr lang="it-IT" sz="900" dirty="0" err="1">
                <a:solidFill>
                  <a:schemeClr val="tx1"/>
                </a:solidFill>
                <a:cs typeface="Arial" panose="020B0604020202020204" pitchFamily="34" charset="0"/>
              </a:rPr>
              <a:t>juvenile</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myoclonic</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epilepsy</a:t>
            </a:r>
            <a:r>
              <a:rPr lang="it-IT" sz="900" dirty="0">
                <a:solidFill>
                  <a:schemeClr val="tx1"/>
                </a:solidFill>
                <a:cs typeface="Arial" panose="020B0604020202020204" pitchFamily="34" charset="0"/>
              </a:rPr>
              <a:t>; EEG, </a:t>
            </a:r>
            <a:r>
              <a:rPr lang="it-IT" sz="900" dirty="0" err="1">
                <a:solidFill>
                  <a:schemeClr val="tx1"/>
                </a:solidFill>
                <a:cs typeface="Arial" panose="020B0604020202020204" pitchFamily="34" charset="0"/>
              </a:rPr>
              <a:t>electroencephalography</a:t>
            </a:r>
            <a:r>
              <a:rPr lang="it-IT" sz="900" dirty="0">
                <a:solidFill>
                  <a:schemeClr val="tx1"/>
                </a:solidFill>
                <a:cs typeface="Arial" panose="020B0604020202020204" pitchFamily="34" charset="0"/>
              </a:rPr>
              <a:t>; EBM, </a:t>
            </a:r>
            <a:r>
              <a:rPr lang="it-IT" sz="900" dirty="0" err="1">
                <a:solidFill>
                  <a:schemeClr val="tx1"/>
                </a:solidFill>
                <a:cs typeface="Arial" panose="020B0604020202020204" pitchFamily="34" charset="0"/>
              </a:rPr>
              <a:t>evidence-based</a:t>
            </a:r>
            <a:r>
              <a:rPr lang="it-IT" sz="900" dirty="0">
                <a:solidFill>
                  <a:schemeClr val="tx1"/>
                </a:solidFill>
                <a:cs typeface="Arial" panose="020B0604020202020204" pitchFamily="34" charset="0"/>
              </a:rPr>
              <a:t> medicine; RCT, </a:t>
            </a:r>
            <a:r>
              <a:rPr lang="it-IT" sz="900" dirty="0" err="1">
                <a:solidFill>
                  <a:schemeClr val="tx1"/>
                </a:solidFill>
                <a:cs typeface="Arial" panose="020B0604020202020204" pitchFamily="34" charset="0"/>
              </a:rPr>
              <a:t>randomized</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controlled</a:t>
            </a:r>
            <a:r>
              <a:rPr lang="it-IT" sz="900" dirty="0">
                <a:solidFill>
                  <a:schemeClr val="tx1"/>
                </a:solidFill>
                <a:cs typeface="Arial" panose="020B0604020202020204" pitchFamily="34" charset="0"/>
              </a:rPr>
              <a:t> trial</a:t>
            </a:r>
          </a:p>
          <a:p>
            <a:endParaRPr lang="it-IT" sz="900" dirty="0">
              <a:solidFill>
                <a:schemeClr val="tx1"/>
              </a:solidFill>
              <a:cs typeface="Arial" panose="020B0604020202020204" pitchFamily="34" charset="0"/>
            </a:endParaRPr>
          </a:p>
          <a:p>
            <a:r>
              <a:rPr lang="en-US" sz="900" b="1" dirty="0">
                <a:solidFill>
                  <a:schemeClr val="tx1"/>
                </a:solidFill>
                <a:cs typeface="Arial" panose="020B0604020202020204" pitchFamily="34" charset="0"/>
              </a:rPr>
              <a:t>8</a:t>
            </a:r>
            <a:r>
              <a:rPr lang="en-US" sz="900" dirty="0">
                <a:solidFill>
                  <a:schemeClr val="tx1"/>
                </a:solidFill>
                <a:cs typeface="Arial" panose="020B0604020202020204" pitchFamily="34" charset="0"/>
              </a:rPr>
              <a:t>. Park KM et al. J Epilepsy Res (2019);9(1):14-26</a:t>
            </a:r>
            <a:endParaRPr lang="it-IT" sz="900" dirty="0">
              <a:solidFill>
                <a:schemeClr val="tx1"/>
              </a:solidFill>
              <a:cs typeface="Arial" panose="020B0604020202020204" pitchFamily="34" charset="0"/>
            </a:endParaRPr>
          </a:p>
        </p:txBody>
      </p:sp>
    </p:spTree>
    <p:extLst>
      <p:ext uri="{BB962C8B-B14F-4D97-AF65-F5344CB8AC3E}">
        <p14:creationId xmlns:p14="http://schemas.microsoft.com/office/powerpoint/2010/main" val="40847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AF36470C-34F1-840F-06E8-1EB93BC86633}"/>
              </a:ext>
            </a:extLst>
          </p:cNvPr>
          <p:cNvPicPr>
            <a:picLocks noChangeAspect="1"/>
          </p:cNvPicPr>
          <p:nvPr/>
        </p:nvPicPr>
        <p:blipFill>
          <a:blip r:embed="rId2"/>
          <a:stretch>
            <a:fillRect/>
          </a:stretch>
        </p:blipFill>
        <p:spPr>
          <a:xfrm>
            <a:off x="0" y="437444"/>
            <a:ext cx="12192000" cy="6858000"/>
          </a:xfrm>
          <a:prstGeom prst="rect">
            <a:avLst/>
          </a:prstGeom>
        </p:spPr>
      </p:pic>
      <p:sp>
        <p:nvSpPr>
          <p:cNvPr id="15" name="CasellaDiTesto 14">
            <a:extLst>
              <a:ext uri="{FF2B5EF4-FFF2-40B4-BE49-F238E27FC236}">
                <a16:creationId xmlns:a16="http://schemas.microsoft.com/office/drawing/2014/main" id="{F05BBCB1-C4EF-4C87-8BE4-CC2B588D0339}"/>
              </a:ext>
            </a:extLst>
          </p:cNvPr>
          <p:cNvSpPr txBox="1"/>
          <p:nvPr/>
        </p:nvSpPr>
        <p:spPr>
          <a:xfrm>
            <a:off x="56603" y="6327565"/>
            <a:ext cx="12113623" cy="369332"/>
          </a:xfrm>
          <a:prstGeom prst="rect">
            <a:avLst/>
          </a:prstGeom>
          <a:noFill/>
        </p:spPr>
        <p:txBody>
          <a:bodyPr wrap="square" rtlCol="0">
            <a:spAutoFit/>
          </a:bodyPr>
          <a:lstStyle/>
          <a:p>
            <a:r>
              <a:rPr lang="it-IT" sz="900" dirty="0" err="1">
                <a:solidFill>
                  <a:schemeClr val="tx1"/>
                </a:solidFill>
                <a:cs typeface="Arial" panose="020B0604020202020204" pitchFamily="34" charset="0"/>
              </a:rPr>
              <a:t>Abbreviations</a:t>
            </a:r>
            <a:r>
              <a:rPr lang="it-IT" sz="900" dirty="0">
                <a:solidFill>
                  <a:schemeClr val="tx1"/>
                </a:solidFill>
                <a:cs typeface="Arial" panose="020B0604020202020204" pitchFamily="34" charset="0"/>
              </a:rPr>
              <a:t>: ASM, </a:t>
            </a:r>
            <a:r>
              <a:rPr lang="it-IT" sz="900" dirty="0" err="1">
                <a:solidFill>
                  <a:schemeClr val="tx1"/>
                </a:solidFill>
                <a:cs typeface="Arial" panose="020B0604020202020204" pitchFamily="34" charset="0"/>
              </a:rPr>
              <a:t>antiseizure</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medication</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eiASM</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enzyme-inducing</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antiseizure</a:t>
            </a:r>
            <a:r>
              <a:rPr lang="it-IT" sz="900" dirty="0">
                <a:solidFill>
                  <a:schemeClr val="tx1"/>
                </a:solidFill>
                <a:cs typeface="Arial" panose="020B0604020202020204" pitchFamily="34" charset="0"/>
              </a:rPr>
              <a:t> </a:t>
            </a:r>
            <a:r>
              <a:rPr lang="it-IT" sz="900" dirty="0" err="1">
                <a:solidFill>
                  <a:schemeClr val="tx1"/>
                </a:solidFill>
                <a:cs typeface="Arial" panose="020B0604020202020204" pitchFamily="34" charset="0"/>
              </a:rPr>
              <a:t>medication</a:t>
            </a:r>
            <a:endParaRPr lang="it-IT" sz="900" dirty="0">
              <a:solidFill>
                <a:schemeClr val="tx1"/>
              </a:solidFill>
              <a:cs typeface="Arial" panose="020B0604020202020204" pitchFamily="34" charset="0"/>
            </a:endParaRPr>
          </a:p>
          <a:p>
            <a:r>
              <a:rPr lang="en-US" sz="900" b="1" dirty="0">
                <a:solidFill>
                  <a:schemeClr val="tx1"/>
                </a:solidFill>
                <a:cs typeface="Arial" panose="020B0604020202020204" pitchFamily="34" charset="0"/>
              </a:rPr>
              <a:t>9</a:t>
            </a:r>
            <a:r>
              <a:rPr lang="en-US" sz="900" dirty="0">
                <a:solidFill>
                  <a:schemeClr val="tx1"/>
                </a:solidFill>
                <a:cs typeface="Arial" panose="020B0604020202020204" pitchFamily="34" charset="0"/>
              </a:rPr>
              <a:t>. </a:t>
            </a:r>
            <a:r>
              <a:rPr lang="it-IT" sz="900" dirty="0">
                <a:solidFill>
                  <a:schemeClr val="tx1"/>
                </a:solidFill>
                <a:cs typeface="Arial" panose="020B0604020202020204" pitchFamily="34" charset="0"/>
              </a:rPr>
              <a:t>Brodie MJ et al. </a:t>
            </a:r>
            <a:r>
              <a:rPr lang="it-IT" sz="900" dirty="0" err="1">
                <a:solidFill>
                  <a:schemeClr val="tx1"/>
                </a:solidFill>
                <a:cs typeface="Arial" panose="020B0604020202020204" pitchFamily="34" charset="0"/>
              </a:rPr>
              <a:t>Epilepsia</a:t>
            </a:r>
            <a:r>
              <a:rPr lang="it-IT" sz="900" dirty="0">
                <a:solidFill>
                  <a:schemeClr val="tx1"/>
                </a:solidFill>
                <a:cs typeface="Arial" panose="020B0604020202020204" pitchFamily="34" charset="0"/>
              </a:rPr>
              <a:t> (2013);54(1):11–27; </a:t>
            </a:r>
            <a:r>
              <a:rPr lang="it-IT" sz="900" b="1" dirty="0">
                <a:solidFill>
                  <a:schemeClr val="tx1"/>
                </a:solidFill>
                <a:cs typeface="Arial" panose="020B0604020202020204" pitchFamily="34" charset="0"/>
              </a:rPr>
              <a:t>10</a:t>
            </a:r>
            <a:r>
              <a:rPr lang="it-IT" sz="900" dirty="0">
                <a:solidFill>
                  <a:schemeClr val="tx1"/>
                </a:solidFill>
                <a:cs typeface="Arial" panose="020B0604020202020204" pitchFamily="34" charset="0"/>
              </a:rPr>
              <a:t>. Josephson CB et al. JAMA </a:t>
            </a:r>
            <a:r>
              <a:rPr lang="it-IT" sz="900" dirty="0" err="1">
                <a:solidFill>
                  <a:schemeClr val="tx1"/>
                </a:solidFill>
                <a:cs typeface="Arial" panose="020B0604020202020204" pitchFamily="34" charset="0"/>
              </a:rPr>
              <a:t>Neurol</a:t>
            </a:r>
            <a:r>
              <a:rPr lang="it-IT" sz="900" dirty="0">
                <a:solidFill>
                  <a:schemeClr val="tx1"/>
                </a:solidFill>
                <a:cs typeface="Arial" panose="020B0604020202020204" pitchFamily="34" charset="0"/>
              </a:rPr>
              <a:t>. (2021);78(11):1367-1374 </a:t>
            </a:r>
          </a:p>
        </p:txBody>
      </p:sp>
      <p:sp>
        <p:nvSpPr>
          <p:cNvPr id="16" name="TextBox 6">
            <a:extLst>
              <a:ext uri="{FF2B5EF4-FFF2-40B4-BE49-F238E27FC236}">
                <a16:creationId xmlns:a16="http://schemas.microsoft.com/office/drawing/2014/main" id="{FD3E8124-67D8-6853-0038-04CA7E8CE8DE}"/>
              </a:ext>
            </a:extLst>
          </p:cNvPr>
          <p:cNvSpPr txBox="1"/>
          <p:nvPr/>
        </p:nvSpPr>
        <p:spPr>
          <a:xfrm>
            <a:off x="710056" y="416424"/>
            <a:ext cx="11095864" cy="923330"/>
          </a:xfrm>
          <a:prstGeom prst="rect">
            <a:avLst/>
          </a:prstGeom>
          <a:noFill/>
        </p:spPr>
        <p:txBody>
          <a:bodyPr wrap="square" rtlCol="0">
            <a:spAutoFit/>
          </a:bodyPr>
          <a:lstStyle/>
          <a:p>
            <a:r>
              <a:rPr lang="en-US" b="1" cap="all" dirty="0">
                <a:solidFill>
                  <a:srgbClr val="2C2C2C"/>
                </a:solidFill>
                <a:latin typeface="Arial" panose="020B0604020202020204" pitchFamily="34" charset="0"/>
                <a:cs typeface="Arial" panose="020B0604020202020204" pitchFamily="34" charset="0"/>
              </a:rPr>
              <a:t>Considerations in selection of ASMs for people with uncontrolled epilepsy: </a:t>
            </a:r>
          </a:p>
          <a:p>
            <a:r>
              <a:rPr lang="en-US" b="1" cap="all" dirty="0">
                <a:solidFill>
                  <a:srgbClr val="2C2C2C"/>
                </a:solidFill>
                <a:latin typeface="Arial" panose="020B0604020202020204" pitchFamily="34" charset="0"/>
                <a:cs typeface="Arial" panose="020B0604020202020204" pitchFamily="34" charset="0"/>
              </a:rPr>
              <a:t>How to achieve the best outcomes</a:t>
            </a:r>
          </a:p>
          <a:p>
            <a:endParaRPr lang="en-US" b="1" cap="all" dirty="0">
              <a:solidFill>
                <a:srgbClr val="2C2C2C"/>
              </a:solidFill>
              <a:latin typeface="Arial" panose="020B0604020202020204" pitchFamily="34" charset="0"/>
              <a:cs typeface="Arial" panose="020B0604020202020204" pitchFamily="34" charset="0"/>
            </a:endParaRPr>
          </a:p>
        </p:txBody>
      </p:sp>
      <p:sp>
        <p:nvSpPr>
          <p:cNvPr id="17" name="TextBox 7">
            <a:extLst>
              <a:ext uri="{FF2B5EF4-FFF2-40B4-BE49-F238E27FC236}">
                <a16:creationId xmlns:a16="http://schemas.microsoft.com/office/drawing/2014/main" id="{AFB28367-5665-D3A5-BD48-FBF0A3C82379}"/>
              </a:ext>
            </a:extLst>
          </p:cNvPr>
          <p:cNvSpPr txBox="1"/>
          <p:nvPr/>
        </p:nvSpPr>
        <p:spPr>
          <a:xfrm>
            <a:off x="710056" y="969613"/>
            <a:ext cx="10923144" cy="446276"/>
          </a:xfrm>
          <a:prstGeom prst="rect">
            <a:avLst/>
          </a:prstGeom>
          <a:noFill/>
        </p:spPr>
        <p:txBody>
          <a:bodyPr wrap="square" lIns="91440" tIns="45720" rIns="91440" bIns="45720" rtlCol="0" anchor="t">
            <a:spAutoFit/>
          </a:bodyPr>
          <a:lstStyle/>
          <a:p>
            <a:r>
              <a:rPr lang="en-US" sz="2300" b="1" cap="all" dirty="0">
                <a:solidFill>
                  <a:srgbClr val="2C2C2C"/>
                </a:solidFill>
                <a:latin typeface="Arial Black"/>
              </a:rPr>
              <a:t>Can Avoidance of Hepatic Induction Drive ASM Choice?</a:t>
            </a:r>
            <a:endParaRPr lang="en-US" sz="2300" b="1" cap="all" dirty="0">
              <a:solidFill>
                <a:srgbClr val="2C2C2C"/>
              </a:solidFill>
              <a:latin typeface="Arial Black" panose="020B0604020202020204" pitchFamily="34" charset="0"/>
            </a:endParaRPr>
          </a:p>
        </p:txBody>
      </p:sp>
      <p:sp>
        <p:nvSpPr>
          <p:cNvPr id="18" name="Rectangle 5">
            <a:extLst>
              <a:ext uri="{FF2B5EF4-FFF2-40B4-BE49-F238E27FC236}">
                <a16:creationId xmlns:a16="http://schemas.microsoft.com/office/drawing/2014/main" id="{EDFD8A7C-C775-AB79-2FA5-F7EEA34A6ED4}"/>
              </a:ext>
            </a:extLst>
          </p:cNvPr>
          <p:cNvSpPr/>
          <p:nvPr/>
        </p:nvSpPr>
        <p:spPr>
          <a:xfrm>
            <a:off x="0" y="416424"/>
            <a:ext cx="530087" cy="458219"/>
          </a:xfrm>
          <a:prstGeom prst="rect">
            <a:avLst/>
          </a:prstGeom>
          <a:solidFill>
            <a:srgbClr val="71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Picture 9">
            <a:extLst>
              <a:ext uri="{FF2B5EF4-FFF2-40B4-BE49-F238E27FC236}">
                <a16:creationId xmlns:a16="http://schemas.microsoft.com/office/drawing/2014/main" id="{A52095C5-86B0-C657-F7FB-810A327B76B4}"/>
              </a:ext>
            </a:extLst>
          </p:cNvPr>
          <p:cNvPicPr>
            <a:picLocks noChangeAspect="1"/>
          </p:cNvPicPr>
          <p:nvPr/>
        </p:nvPicPr>
        <p:blipFill>
          <a:blip r:embed="rId3"/>
          <a:stretch>
            <a:fillRect/>
          </a:stretch>
        </p:blipFill>
        <p:spPr>
          <a:xfrm>
            <a:off x="8827879" y="6332418"/>
            <a:ext cx="2904074" cy="356751"/>
          </a:xfrm>
          <a:prstGeom prst="rect">
            <a:avLst/>
          </a:prstGeom>
        </p:spPr>
      </p:pic>
      <p:sp>
        <p:nvSpPr>
          <p:cNvPr id="6" name="CasellaDiTesto 5">
            <a:extLst>
              <a:ext uri="{FF2B5EF4-FFF2-40B4-BE49-F238E27FC236}">
                <a16:creationId xmlns:a16="http://schemas.microsoft.com/office/drawing/2014/main" id="{DD5F4699-93DF-6C72-D132-ABF83E12A682}"/>
              </a:ext>
            </a:extLst>
          </p:cNvPr>
          <p:cNvSpPr txBox="1"/>
          <p:nvPr/>
        </p:nvSpPr>
        <p:spPr>
          <a:xfrm>
            <a:off x="710056" y="1790852"/>
            <a:ext cx="10852024" cy="3416320"/>
          </a:xfrm>
          <a:prstGeom prst="rect">
            <a:avLst/>
          </a:prstGeom>
          <a:noFill/>
        </p:spPr>
        <p:txBody>
          <a:bodyPr wrap="square">
            <a:spAutoFit/>
          </a:bodyPr>
          <a:lstStyle/>
          <a:p>
            <a:r>
              <a:rPr lang="en-US" b="1" dirty="0">
                <a:solidFill>
                  <a:schemeClr val="tx1"/>
                </a:solidFill>
                <a:cs typeface="Arial" panose="020B0604020202020204" pitchFamily="34" charset="0"/>
              </a:rPr>
              <a:t>Enzyme induction </a:t>
            </a:r>
            <a:r>
              <a:rPr lang="en-US" dirty="0">
                <a:solidFill>
                  <a:schemeClr val="tx1"/>
                </a:solidFill>
                <a:cs typeface="Arial" panose="020B0604020202020204" pitchFamily="34" charset="0"/>
              </a:rPr>
              <a:t>was first recognized as a </a:t>
            </a:r>
            <a:r>
              <a:rPr lang="en-US" b="1" dirty="0">
                <a:solidFill>
                  <a:schemeClr val="tx1"/>
                </a:solidFill>
                <a:cs typeface="Arial" panose="020B0604020202020204" pitchFamily="34" charset="0"/>
              </a:rPr>
              <a:t>pharmacologic complication of epilepsy treatment &gt;30 years ago.</a:t>
            </a:r>
            <a:r>
              <a:rPr lang="en-US" baseline="30000" dirty="0">
                <a:solidFill>
                  <a:schemeClr val="tx1"/>
                </a:solidFill>
                <a:cs typeface="Arial" panose="020B0604020202020204" pitchFamily="34" charset="0"/>
              </a:rPr>
              <a:t>9</a:t>
            </a:r>
          </a:p>
          <a:p>
            <a:endParaRPr lang="en-US" dirty="0">
              <a:solidFill>
                <a:schemeClr val="tx1"/>
              </a:solidFill>
              <a:cs typeface="Arial" panose="020B0604020202020204" pitchFamily="34" charset="0"/>
            </a:endParaRPr>
          </a:p>
          <a:p>
            <a:r>
              <a:rPr lang="en-US" b="1" dirty="0">
                <a:solidFill>
                  <a:schemeClr val="tx1"/>
                </a:solidFill>
                <a:cs typeface="Arial" panose="020B0604020202020204" pitchFamily="34" charset="0"/>
              </a:rPr>
              <a:t>Lifelong use of enzyme-inducing AEDs</a:t>
            </a:r>
            <a:r>
              <a:rPr lang="en-US" dirty="0">
                <a:solidFill>
                  <a:schemeClr val="tx1"/>
                </a:solidFill>
                <a:cs typeface="Arial" panose="020B0604020202020204" pitchFamily="34" charset="0"/>
              </a:rPr>
              <a:t>, particularly phenobarbital, phenytoin, and carbamazepine, has much broader </a:t>
            </a:r>
            <a:r>
              <a:rPr lang="en-US" b="1" dirty="0">
                <a:solidFill>
                  <a:schemeClr val="tx1"/>
                </a:solidFill>
                <a:cs typeface="Arial" panose="020B0604020202020204" pitchFamily="34" charset="0"/>
              </a:rPr>
              <a:t>implications for the patient’s general health </a:t>
            </a:r>
            <a:r>
              <a:rPr lang="en-US" dirty="0">
                <a:solidFill>
                  <a:schemeClr val="tx1"/>
                </a:solidFill>
                <a:cs typeface="Arial" panose="020B0604020202020204" pitchFamily="34" charset="0"/>
              </a:rPr>
              <a:t>than just the production of pharmacokinetic interactions.</a:t>
            </a:r>
            <a:r>
              <a:rPr lang="en-US" baseline="30000" dirty="0">
                <a:solidFill>
                  <a:schemeClr val="tx1"/>
                </a:solidFill>
                <a:cs typeface="Arial" panose="020B0604020202020204" pitchFamily="34" charset="0"/>
              </a:rPr>
              <a:t>9</a:t>
            </a:r>
          </a:p>
          <a:p>
            <a:endParaRPr lang="en-US" dirty="0">
              <a:solidFill>
                <a:schemeClr val="tx1"/>
              </a:solidFill>
              <a:cs typeface="Arial" panose="020B0604020202020204" pitchFamily="34" charset="0"/>
            </a:endParaRPr>
          </a:p>
          <a:p>
            <a:r>
              <a:rPr lang="en-US" dirty="0">
                <a:solidFill>
                  <a:schemeClr val="tx1"/>
                </a:solidFill>
                <a:cs typeface="Arial" panose="020B0604020202020204" pitchFamily="34" charset="0"/>
              </a:rPr>
              <a:t>Given the range of effective and well-tolerated AEDs now available, </a:t>
            </a:r>
            <a:r>
              <a:rPr lang="en-US" b="1" dirty="0">
                <a:solidFill>
                  <a:schemeClr val="tx1"/>
                </a:solidFill>
                <a:cs typeface="Arial" panose="020B0604020202020204" pitchFamily="34" charset="0"/>
              </a:rPr>
              <a:t>enzyme inducers perhaps should not be regarded as drugs of first choice in newly diagnosed epilepsy.</a:t>
            </a:r>
            <a:r>
              <a:rPr lang="en-US" baseline="30000" dirty="0">
                <a:solidFill>
                  <a:schemeClr val="tx1"/>
                </a:solidFill>
                <a:cs typeface="Arial" panose="020B0604020202020204" pitchFamily="34" charset="0"/>
              </a:rPr>
              <a:t>9</a:t>
            </a:r>
          </a:p>
          <a:p>
            <a:endParaRPr lang="en-US" dirty="0">
              <a:solidFill>
                <a:schemeClr val="tx1"/>
              </a:solidFill>
              <a:cs typeface="Arial" panose="020B0604020202020204" pitchFamily="34" charset="0"/>
            </a:endParaRPr>
          </a:p>
          <a:p>
            <a:r>
              <a:rPr lang="en-US" b="1" dirty="0">
                <a:solidFill>
                  <a:schemeClr val="tx1"/>
                </a:solidFill>
                <a:cs typeface="Arial" panose="020B0604020202020204" pitchFamily="34" charset="0"/>
              </a:rPr>
              <a:t>The hazard of incident cardiovascular disease is higher in those receiving </a:t>
            </a:r>
            <a:r>
              <a:rPr lang="en-US" b="1" dirty="0" err="1">
                <a:solidFill>
                  <a:schemeClr val="tx1"/>
                </a:solidFill>
                <a:cs typeface="Arial" panose="020B0604020202020204" pitchFamily="34" charset="0"/>
              </a:rPr>
              <a:t>eiASMs</a:t>
            </a:r>
            <a:r>
              <a:rPr lang="en-US" dirty="0">
                <a:solidFill>
                  <a:schemeClr val="tx1"/>
                </a:solidFill>
                <a:cs typeface="Arial" panose="020B0604020202020204" pitchFamily="34" charset="0"/>
              </a:rPr>
              <a:t>. The association is dose dependent and the absolute difference in hazard seems to reach clinical significance by approximately 10 years from first exposure.</a:t>
            </a:r>
            <a:r>
              <a:rPr lang="en-US" baseline="30000" dirty="0">
                <a:solidFill>
                  <a:schemeClr val="tx1"/>
                </a:solidFill>
                <a:cs typeface="Arial" panose="020B0604020202020204" pitchFamily="34" charset="0"/>
              </a:rPr>
              <a:t>10</a:t>
            </a:r>
          </a:p>
          <a:p>
            <a:endParaRPr lang="en-US" dirty="0">
              <a:solidFill>
                <a:schemeClr val="tx1"/>
              </a:solidFill>
              <a:cs typeface="Arial" panose="020B0604020202020204" pitchFamily="34" charset="0"/>
            </a:endParaRPr>
          </a:p>
        </p:txBody>
      </p:sp>
    </p:spTree>
    <p:extLst>
      <p:ext uri="{BB962C8B-B14F-4D97-AF65-F5344CB8AC3E}">
        <p14:creationId xmlns:p14="http://schemas.microsoft.com/office/powerpoint/2010/main" val="3584942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1980</Words>
  <Application>Microsoft Office PowerPoint</Application>
  <PresentationFormat>Widescreen</PresentationFormat>
  <Paragraphs>134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Priscila Zimmer</dc:creator>
  <cp:lastModifiedBy>Roomiani Azadeh</cp:lastModifiedBy>
  <cp:revision>110</cp:revision>
  <dcterms:created xsi:type="dcterms:W3CDTF">2022-05-17T15:00:21Z</dcterms:created>
  <dcterms:modified xsi:type="dcterms:W3CDTF">2023-05-04T12:31:51Z</dcterms:modified>
</cp:coreProperties>
</file>